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686" r:id="rId2"/>
    <p:sldId id="543" r:id="rId3"/>
    <p:sldId id="582" r:id="rId4"/>
    <p:sldId id="687" r:id="rId5"/>
    <p:sldId id="544" r:id="rId6"/>
    <p:sldId id="545" r:id="rId7"/>
    <p:sldId id="583" r:id="rId8"/>
    <p:sldId id="688" r:id="rId9"/>
    <p:sldId id="584" r:id="rId10"/>
    <p:sldId id="579" r:id="rId11"/>
    <p:sldId id="689" r:id="rId12"/>
    <p:sldId id="690" r:id="rId13"/>
    <p:sldId id="694" r:id="rId14"/>
    <p:sldId id="552" r:id="rId15"/>
    <p:sldId id="693" r:id="rId16"/>
    <p:sldId id="547" r:id="rId17"/>
    <p:sldId id="692" r:id="rId18"/>
    <p:sldId id="5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4" autoAdjust="0"/>
    <p:restoredTop sz="80038" autoAdjust="0"/>
  </p:normalViewPr>
  <p:slideViewPr>
    <p:cSldViewPr>
      <p:cViewPr varScale="1">
        <p:scale>
          <a:sx n="68" d="100"/>
          <a:sy n="68" d="100"/>
        </p:scale>
        <p:origin x="1205"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9E0E9-ED6B-478D-A153-B38D6DB7DF13}" type="datetimeFigureOut">
              <a:rPr lang="en-US" smtClean="0"/>
              <a:pPr/>
              <a:t>8/26/2022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07A30A-D0FE-4E31-9E27-FDD5606E2656}" type="slidenum">
              <a:rPr lang="en-US" smtClean="0"/>
              <a:pPr/>
              <a:t>‹#›</a:t>
            </a:fld>
            <a:endParaRPr lang="en-US"/>
          </a:p>
        </p:txBody>
      </p:sp>
    </p:spTree>
    <p:extLst>
      <p:ext uri="{BB962C8B-B14F-4D97-AF65-F5344CB8AC3E}">
        <p14:creationId xmlns:p14="http://schemas.microsoft.com/office/powerpoint/2010/main" val="163565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a:rPr>
              <a:t>What is the angle between the chemical bonds?</a:t>
            </a:r>
            <a:endParaRPr lang="en-US" dirty="0"/>
          </a:p>
          <a:p>
            <a:endParaRPr lang="en-US" dirty="0"/>
          </a:p>
          <a:p>
            <a:r>
              <a:rPr lang="en-US" dirty="0"/>
              <a:t>(1V3) simple</a:t>
            </a:r>
            <a:r>
              <a:rPr lang="en-US" baseline="0" dirty="0"/>
              <a:t> cubic with two atom basis: (0 0 0) and (½ ½ ½). Need to identify which atom is at which. Though, it doesn’t matter which you pick, as you could do either, but a full definition of the crystal structure defines the lattice vectors, the atoms positions and atom types.</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a:t>
            </a:fld>
            <a:endParaRPr lang="en-US"/>
          </a:p>
        </p:txBody>
      </p:sp>
    </p:spTree>
    <p:extLst>
      <p:ext uri="{BB962C8B-B14F-4D97-AF65-F5344CB8AC3E}">
        <p14:creationId xmlns:p14="http://schemas.microsoft.com/office/powerpoint/2010/main" val="71952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primitive—only</a:t>
            </a:r>
            <a:r>
              <a:rPr lang="en-US" baseline="0" dirty="0"/>
              <a:t> one lattice point per unit cell. Don’t confuse lattice points with atoms, of which there are many.</a:t>
            </a:r>
          </a:p>
          <a:p>
            <a:endParaRPr lang="en-US" baseline="0" dirty="0"/>
          </a:p>
          <a:p>
            <a:r>
              <a:rPr lang="en-US" baseline="0" dirty="0"/>
              <a:t>Anion doesn’t have to be oxygen, even though that is common. For example, fluorides are also of interest. Current theory suggests that the properties in fluorides might be even better than oxides.</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13</a:t>
            </a:fld>
            <a:endParaRPr lang="en-US"/>
          </a:p>
        </p:txBody>
      </p:sp>
    </p:spTree>
    <p:extLst>
      <p:ext uri="{BB962C8B-B14F-4D97-AF65-F5344CB8AC3E}">
        <p14:creationId xmlns:p14="http://schemas.microsoft.com/office/powerpoint/2010/main" val="3353159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primitive—only</a:t>
            </a:r>
            <a:r>
              <a:rPr lang="en-US" baseline="0" dirty="0"/>
              <a:t> one lattice point per unit cell. Don’t confuse lattice points with atoms, of which there are many.</a:t>
            </a:r>
          </a:p>
          <a:p>
            <a:endParaRPr lang="en-US" baseline="0" dirty="0"/>
          </a:p>
          <a:p>
            <a:r>
              <a:rPr lang="en-US" baseline="0" dirty="0"/>
              <a:t>Anion doesn’t have to be oxygen, even though that is common. For example, fluorides are also of interest. Current theory suggests that the properties in fluorides might be even better than oxides.</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14</a:t>
            </a:fld>
            <a:endParaRPr lang="en-US"/>
          </a:p>
        </p:txBody>
      </p:sp>
    </p:spTree>
    <p:extLst>
      <p:ext uri="{BB962C8B-B14F-4D97-AF65-F5344CB8AC3E}">
        <p14:creationId xmlns:p14="http://schemas.microsoft.com/office/powerpoint/2010/main" val="169378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primitive—only</a:t>
            </a:r>
            <a:r>
              <a:rPr lang="en-US" baseline="0" dirty="0"/>
              <a:t> one lattice point per unit cell. Don’t confuse lattice points with atoms, of which there are many.</a:t>
            </a:r>
          </a:p>
          <a:p>
            <a:endParaRPr lang="en-US" baseline="0" dirty="0"/>
          </a:p>
          <a:p>
            <a:r>
              <a:rPr lang="en-US" baseline="0" dirty="0"/>
              <a:t>Anion doesn’t have to be oxygen, even though that is common. For example, fluorides are also of interest. Current theory suggests that the properties in fluorides might be even better than oxides.</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15</a:t>
            </a:fld>
            <a:endParaRPr lang="en-US"/>
          </a:p>
        </p:txBody>
      </p:sp>
    </p:spTree>
    <p:extLst>
      <p:ext uri="{BB962C8B-B14F-4D97-AF65-F5344CB8AC3E}">
        <p14:creationId xmlns:p14="http://schemas.microsoft.com/office/powerpoint/2010/main" val="1936169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M1.4: </a:t>
            </a:r>
            <a:r>
              <a:rPr lang="en-US" b="1" dirty="0"/>
              <a:t>Graphite</a:t>
            </a:r>
            <a:r>
              <a:rPr lang="en-US" dirty="0"/>
              <a:t> = a staggered arrangement of stacked hexagonal layers</a:t>
            </a:r>
          </a:p>
          <a:p>
            <a:r>
              <a:rPr lang="en-US" dirty="0"/>
              <a:t>Answer: 4</a:t>
            </a:r>
          </a:p>
          <a:p>
            <a:r>
              <a:rPr lang="en-US" dirty="0"/>
              <a:t>Hard to see. Not one from corner on bottom and one inside, then halfway up,</a:t>
            </a:r>
            <a:r>
              <a:rPr lang="en-US" baseline="0" dirty="0"/>
              <a:t> one from corners and one inside. </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16</a:t>
            </a:fld>
            <a:endParaRPr lang="en-US"/>
          </a:p>
        </p:txBody>
      </p:sp>
    </p:spTree>
    <p:extLst>
      <p:ext uri="{BB962C8B-B14F-4D97-AF65-F5344CB8AC3E}">
        <p14:creationId xmlns:p14="http://schemas.microsoft.com/office/powerpoint/2010/main" val="3378015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M1.4: </a:t>
            </a:r>
            <a:r>
              <a:rPr lang="en-US" b="1" dirty="0"/>
              <a:t>Graphite</a:t>
            </a:r>
            <a:r>
              <a:rPr lang="en-US" dirty="0"/>
              <a:t> = a staggered arrangement of stacked hexagonal layers</a:t>
            </a:r>
          </a:p>
          <a:p>
            <a:r>
              <a:rPr lang="en-US" dirty="0"/>
              <a:t>Answer: 4</a:t>
            </a:r>
          </a:p>
          <a:p>
            <a:r>
              <a:rPr lang="en-US" dirty="0"/>
              <a:t>Hard to see. Not one from corner on bottom and one inside, then halfway up,</a:t>
            </a:r>
            <a:r>
              <a:rPr lang="en-US" baseline="0" dirty="0"/>
              <a:t> one from corners and one inside. </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17</a:t>
            </a:fld>
            <a:endParaRPr lang="en-US"/>
          </a:p>
        </p:txBody>
      </p:sp>
    </p:spTree>
    <p:extLst>
      <p:ext uri="{BB962C8B-B14F-4D97-AF65-F5344CB8AC3E}">
        <p14:creationId xmlns:p14="http://schemas.microsoft.com/office/powerpoint/2010/main" val="2709214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to keep cubic.</a:t>
            </a:r>
            <a:r>
              <a:rPr lang="en-US" baseline="0" dirty="0"/>
              <a:t> Too easier tilted. Compare to triangular lattice where bonds keep it tightly </a:t>
            </a:r>
            <a:r>
              <a:rPr lang="en-US" baseline="0"/>
              <a:t>in place</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18</a:t>
            </a:fld>
            <a:endParaRPr lang="en-US"/>
          </a:p>
        </p:txBody>
      </p:sp>
    </p:spTree>
    <p:extLst>
      <p:ext uri="{BB962C8B-B14F-4D97-AF65-F5344CB8AC3E}">
        <p14:creationId xmlns:p14="http://schemas.microsoft.com/office/powerpoint/2010/main" val="227727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0F0EE19-D52A-449E-A253-06AE23026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15DE9BB-1BA1-4885-ACC0-BE813DE6C8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on page 9 of Holgate</a:t>
            </a:r>
          </a:p>
        </p:txBody>
      </p:sp>
      <p:sp>
        <p:nvSpPr>
          <p:cNvPr id="19460" name="Slide Number Placeholder 3">
            <a:extLst>
              <a:ext uri="{FF2B5EF4-FFF2-40B4-BE49-F238E27FC236}">
                <a16:creationId xmlns:a16="http://schemas.microsoft.com/office/drawing/2014/main" id="{F142CF9B-BE48-4AEA-8574-62A40B379C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CDC6F58-9A3C-4727-A95B-81482400C753}" type="slidenum">
              <a:rPr lang="en-US" altLang="en-US" smtClean="0"/>
              <a:pPr/>
              <a:t>3</a:t>
            </a:fld>
            <a:endParaRPr lang="en-US" altLang="en-US"/>
          </a:p>
        </p:txBody>
      </p:sp>
    </p:spTree>
    <p:extLst>
      <p:ext uri="{BB962C8B-B14F-4D97-AF65-F5344CB8AC3E}">
        <p14:creationId xmlns:p14="http://schemas.microsoft.com/office/powerpoint/2010/main" val="206536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0F0EE19-D52A-449E-A253-06AE23026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15DE9BB-1BA1-4885-ACC0-BE813DE6C8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on page 9 of Holgate</a:t>
            </a:r>
          </a:p>
        </p:txBody>
      </p:sp>
      <p:sp>
        <p:nvSpPr>
          <p:cNvPr id="19460" name="Slide Number Placeholder 3">
            <a:extLst>
              <a:ext uri="{FF2B5EF4-FFF2-40B4-BE49-F238E27FC236}">
                <a16:creationId xmlns:a16="http://schemas.microsoft.com/office/drawing/2014/main" id="{F142CF9B-BE48-4AEA-8574-62A40B379C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CDC6F58-9A3C-4727-A95B-81482400C753}" type="slidenum">
              <a:rPr lang="en-US" altLang="en-US" smtClean="0"/>
              <a:pPr/>
              <a:t>4</a:t>
            </a:fld>
            <a:endParaRPr lang="en-US" altLang="en-US"/>
          </a:p>
        </p:txBody>
      </p:sp>
    </p:spTree>
    <p:extLst>
      <p:ext uri="{BB962C8B-B14F-4D97-AF65-F5344CB8AC3E}">
        <p14:creationId xmlns:p14="http://schemas.microsoft.com/office/powerpoint/2010/main" val="171207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13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normAutofit lnSpcReduction="10000"/>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2800" dirty="0">
                <a:latin typeface="Lucida Grande" charset="0"/>
                <a:ea typeface="Lucida Grande" charset="0"/>
                <a:cs typeface="Lucida Grande" charset="0"/>
                <a:sym typeface="Lucida Grande" charset="0"/>
              </a:rPr>
              <a:t>The </a:t>
            </a:r>
            <a:r>
              <a:rPr lang="en-US" sz="2800" dirty="0">
                <a:solidFill>
                  <a:srgbClr val="FE0000"/>
                </a:solidFill>
                <a:latin typeface="Lucida Grande" charset="0"/>
                <a:ea typeface="Lucida Grande" charset="0"/>
                <a:cs typeface="Lucida Grande" charset="0"/>
                <a:sym typeface="Lucida Grande" charset="0"/>
              </a:rPr>
              <a:t>negative ions</a:t>
            </a:r>
            <a:r>
              <a:rPr lang="en-US" sz="2800" dirty="0">
                <a:latin typeface="Lucida Grande" charset="0"/>
                <a:ea typeface="Lucida Grande" charset="0"/>
                <a:cs typeface="Lucida Grande" charset="0"/>
                <a:sym typeface="Lucida Grande" charset="0"/>
              </a:rPr>
              <a:t> are in general much bigger than the positive ions because of the </a:t>
            </a:r>
            <a:r>
              <a:rPr lang="en-US" sz="2800" dirty="0">
                <a:solidFill>
                  <a:srgbClr val="FC0000"/>
                </a:solidFill>
                <a:latin typeface="Lucida Grande" charset="0"/>
                <a:ea typeface="Lucida Grande" charset="0"/>
                <a:cs typeface="Lucida Grande" charset="0"/>
                <a:sym typeface="Lucida Grande" charset="0"/>
              </a:rPr>
              <a:t>smaller nuclear charge</a:t>
            </a:r>
            <a:r>
              <a:rPr lang="en-US" sz="2800" dirty="0">
                <a:latin typeface="Lucida Grande" charset="0"/>
                <a:ea typeface="Lucida Grande" charset="0"/>
                <a:cs typeface="Lucida Grande" charset="0"/>
                <a:sym typeface="Lucida Grande" charset="0"/>
              </a:rPr>
              <a:t>.</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2800" dirty="0">
                <a:latin typeface="Lucida Grande" charset="0"/>
                <a:ea typeface="Lucida Grande" charset="0"/>
                <a:cs typeface="Lucida Grande" charset="0"/>
                <a:sym typeface="Lucida Grande" charset="0"/>
              </a:rPr>
              <a:t>So the positive ions can be fit into a close-packed lattice of negative ions as an </a:t>
            </a:r>
            <a:r>
              <a:rPr lang="en-US" sz="2800" dirty="0">
                <a:solidFill>
                  <a:srgbClr val="FE0000"/>
                </a:solidFill>
                <a:latin typeface="Lucida Grande" charset="0"/>
                <a:ea typeface="Lucida Grande" charset="0"/>
                <a:cs typeface="Lucida Grande" charset="0"/>
                <a:sym typeface="Lucida Grande" charset="0"/>
              </a:rPr>
              <a:t>interstitial alloy</a:t>
            </a:r>
            <a:r>
              <a:rPr lang="en-US" sz="2800" dirty="0">
                <a:latin typeface="Lucida Grande" charset="0"/>
                <a:ea typeface="Lucida Grande" charset="0"/>
                <a:cs typeface="Lucida Grande" charset="0"/>
                <a:sym typeface="Lucida Grande" charset="0"/>
              </a:rPr>
              <a:t>.</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2800" dirty="0">
                <a:solidFill>
                  <a:srgbClr val="FC0000"/>
                </a:solidFill>
                <a:latin typeface="Lucida Grande" charset="0"/>
                <a:ea typeface="Lucida Grande" charset="0"/>
                <a:cs typeface="Lucida Grande" charset="0"/>
                <a:sym typeface="Lucida Grande" charset="0"/>
              </a:rPr>
              <a:t>Can you see the </a:t>
            </a:r>
            <a:r>
              <a:rPr lang="en-US" sz="2800" dirty="0" err="1">
                <a:solidFill>
                  <a:srgbClr val="FC0000"/>
                </a:solidFill>
                <a:latin typeface="Lucida Grande" charset="0"/>
                <a:ea typeface="Lucida Grande" charset="0"/>
                <a:cs typeface="Lucida Grande" charset="0"/>
                <a:sym typeface="Lucida Grande" charset="0"/>
              </a:rPr>
              <a:t>fcc</a:t>
            </a:r>
            <a:r>
              <a:rPr lang="en-US" sz="2800" dirty="0">
                <a:solidFill>
                  <a:srgbClr val="FC0000"/>
                </a:solidFill>
                <a:latin typeface="Lucida Grande" charset="0"/>
                <a:ea typeface="Lucida Grande" charset="0"/>
                <a:cs typeface="Lucida Grande" charset="0"/>
                <a:sym typeface="Lucida Grande" charset="0"/>
              </a:rPr>
              <a:t> crystal / two </a:t>
            </a:r>
            <a:r>
              <a:rPr lang="en-US" sz="2800" dirty="0" err="1">
                <a:solidFill>
                  <a:srgbClr val="FC0000"/>
                </a:solidFill>
                <a:latin typeface="Lucida Grande" charset="0"/>
                <a:ea typeface="Lucida Grande" charset="0"/>
                <a:cs typeface="Lucida Grande" charset="0"/>
                <a:sym typeface="Lucida Grande" charset="0"/>
              </a:rPr>
              <a:t>fcc</a:t>
            </a:r>
            <a:r>
              <a:rPr lang="en-US" sz="2800" dirty="0">
                <a:solidFill>
                  <a:srgbClr val="FC0000"/>
                </a:solidFill>
                <a:latin typeface="Lucida Grande" charset="0"/>
                <a:ea typeface="Lucida Grande" charset="0"/>
                <a:cs typeface="Lucida Grande" charset="0"/>
                <a:sym typeface="Lucida Grande" charset="0"/>
              </a:rPr>
              <a:t> into each other?</a:t>
            </a:r>
          </a:p>
        </p:txBody>
      </p:sp>
    </p:spTree>
    <p:extLst>
      <p:ext uri="{BB962C8B-B14F-4D97-AF65-F5344CB8AC3E}">
        <p14:creationId xmlns:p14="http://schemas.microsoft.com/office/powerpoint/2010/main" val="274404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NaCl</a:t>
            </a:r>
            <a:r>
              <a:rPr lang="en-US" dirty="0"/>
              <a:t>=6, </a:t>
            </a:r>
            <a:r>
              <a:rPr lang="en-US" dirty="0" err="1"/>
              <a:t>CsCl</a:t>
            </a:r>
            <a:r>
              <a:rPr lang="en-US" dirty="0"/>
              <a:t>=8</a:t>
            </a:r>
          </a:p>
        </p:txBody>
      </p:sp>
      <p:sp>
        <p:nvSpPr>
          <p:cNvPr id="4" name="Slide Number Placeholder 3"/>
          <p:cNvSpPr>
            <a:spLocks noGrp="1"/>
          </p:cNvSpPr>
          <p:nvPr>
            <p:ph type="sldNum" sz="quarter" idx="10"/>
          </p:nvPr>
        </p:nvSpPr>
        <p:spPr/>
        <p:txBody>
          <a:bodyPr/>
          <a:lstStyle/>
          <a:p>
            <a:fld id="{CA07A30A-D0FE-4E31-9E27-FDD5606E2656}" type="slidenum">
              <a:rPr lang="en-US" smtClean="0"/>
              <a:pPr/>
              <a:t>7</a:t>
            </a:fld>
            <a:endParaRPr lang="en-US"/>
          </a:p>
        </p:txBody>
      </p:sp>
    </p:spTree>
    <p:extLst>
      <p:ext uri="{BB962C8B-B14F-4D97-AF65-F5344CB8AC3E}">
        <p14:creationId xmlns:p14="http://schemas.microsoft.com/office/powerpoint/2010/main" val="428809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NaCl</a:t>
            </a:r>
            <a:r>
              <a:rPr lang="en-US" dirty="0"/>
              <a:t>=6, </a:t>
            </a:r>
            <a:r>
              <a:rPr lang="en-US" dirty="0" err="1"/>
              <a:t>CsCl</a:t>
            </a:r>
            <a:r>
              <a:rPr lang="en-US" dirty="0"/>
              <a:t>=8</a:t>
            </a:r>
          </a:p>
        </p:txBody>
      </p:sp>
      <p:sp>
        <p:nvSpPr>
          <p:cNvPr id="4" name="Slide Number Placeholder 3"/>
          <p:cNvSpPr>
            <a:spLocks noGrp="1"/>
          </p:cNvSpPr>
          <p:nvPr>
            <p:ph type="sldNum" sz="quarter" idx="10"/>
          </p:nvPr>
        </p:nvSpPr>
        <p:spPr/>
        <p:txBody>
          <a:bodyPr/>
          <a:lstStyle/>
          <a:p>
            <a:fld id="{CA07A30A-D0FE-4E31-9E27-FDD5606E2656}" type="slidenum">
              <a:rPr lang="en-US" smtClean="0"/>
              <a:pPr/>
              <a:t>8</a:t>
            </a:fld>
            <a:endParaRPr lang="en-US"/>
          </a:p>
        </p:txBody>
      </p:sp>
    </p:spTree>
    <p:extLst>
      <p:ext uri="{BB962C8B-B14F-4D97-AF65-F5344CB8AC3E}">
        <p14:creationId xmlns:p14="http://schemas.microsoft.com/office/powerpoint/2010/main" val="137852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Kittel doesn’t really talk about this here, but Holgate does. If you have two different types of atoms, you can predict the structure based on their size difference.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A3E7BC3-C0B2-44E6-96E6-525F7D029889}" type="slidenum">
              <a:rPr lang="en-US" smtClean="0"/>
              <a:pPr/>
              <a:t>10</a:t>
            </a:fld>
            <a:endParaRPr lang="en-US"/>
          </a:p>
        </p:txBody>
      </p:sp>
    </p:spTree>
    <p:extLst>
      <p:ext uri="{BB962C8B-B14F-4D97-AF65-F5344CB8AC3E}">
        <p14:creationId xmlns:p14="http://schemas.microsoft.com/office/powerpoint/2010/main" val="1723764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Kittel doesn’t really talk about this here, but Holgate does. If you have two different types of atoms, you can predict the structure based on their size difference.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A3E7BC3-C0B2-44E6-96E6-525F7D029889}" type="slidenum">
              <a:rPr lang="en-US" smtClean="0"/>
              <a:pPr/>
              <a:t>11</a:t>
            </a:fld>
            <a:endParaRPr lang="en-US"/>
          </a:p>
        </p:txBody>
      </p:sp>
    </p:spTree>
    <p:extLst>
      <p:ext uri="{BB962C8B-B14F-4D97-AF65-F5344CB8AC3E}">
        <p14:creationId xmlns:p14="http://schemas.microsoft.com/office/powerpoint/2010/main" val="118560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TextEdit="1"/>
          </p:cNvSpPr>
          <p:nvPr>
            <p:ph type="sldImg"/>
          </p:nvPr>
        </p:nvSpPr>
        <p:spPr bwMode="auto">
          <a:noFill/>
          <a:ln>
            <a:solidFill>
              <a:srgbClr val="000000"/>
            </a:solidFill>
            <a:miter lim="800000"/>
            <a:headEnd/>
            <a:tailEnd/>
          </a:ln>
        </p:spPr>
      </p:sp>
      <p:sp>
        <p:nvSpPr>
          <p:cNvPr id="230403"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500" dirty="0"/>
              <a:t>In addition to being among the most abundant minerals on earth, complex oxides give some of the most varied and interesting properties. These include their use as dielectric and superconducting materials. Yet, only recently has the research in the field of complex oxides flourished because they were long thought to be …well complex. This complexity comes from the strong coupling with charge, spin, and lattice dynamics, which often results in very full phase diagrams. </a:t>
            </a:r>
          </a:p>
          <a:p>
            <a:endParaRPr lang="en-US" sz="1500" dirty="0"/>
          </a:p>
          <a:p>
            <a:r>
              <a:rPr lang="en-US" sz="1500" dirty="0"/>
              <a:t>Though the coupling may lead to complex behaviors, the structure of these materials can be quite simple, such as the perovskite form shown here, where the A and B sites are typically different </a:t>
            </a:r>
            <a:r>
              <a:rPr lang="en-US" sz="1500" dirty="0" err="1"/>
              <a:t>cations</a:t>
            </a:r>
            <a:r>
              <a:rPr lang="en-US" sz="1500" dirty="0"/>
              <a:t> and X is an anion that bonds to both. This octahedral arrangement (imagine</a:t>
            </a:r>
            <a:r>
              <a:rPr lang="en-US" sz="1500" baseline="0" dirty="0"/>
              <a:t> connecting the </a:t>
            </a:r>
            <a:r>
              <a:rPr lang="en-US" sz="1500" baseline="0" dirty="0" err="1"/>
              <a:t>oxygens</a:t>
            </a:r>
            <a:r>
              <a:rPr lang="en-US" sz="1500" baseline="0" dirty="0"/>
              <a:t>)</a:t>
            </a:r>
            <a:r>
              <a:rPr lang="en-US" sz="1500" dirty="0"/>
              <a:t> gives rise to a crystal field potential, hinders the free rotation of the electrons and quenches the orbital angular momentum by introducing the crystal field splitting of the d orbitals. Even among only </a:t>
            </a:r>
            <a:r>
              <a:rPr lang="en-US" sz="1500" dirty="0" err="1"/>
              <a:t>perovskite</a:t>
            </a:r>
            <a:r>
              <a:rPr lang="en-US" sz="1500" baseline="0" dirty="0"/>
              <a:t> structures</a:t>
            </a:r>
            <a:r>
              <a:rPr lang="en-US" sz="1500" dirty="0"/>
              <a:t>, we can see these varied behaviors. </a:t>
            </a:r>
          </a:p>
        </p:txBody>
      </p:sp>
    </p:spTree>
    <p:extLst>
      <p:ext uri="{BB962C8B-B14F-4D97-AF65-F5344CB8AC3E}">
        <p14:creationId xmlns:p14="http://schemas.microsoft.com/office/powerpoint/2010/main" val="102102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0DFB03-CF7E-4DE4-BFAC-4071805FE4E1}"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DFB03-CF7E-4DE4-BFAC-4071805FE4E1}"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DFB03-CF7E-4DE4-BFAC-4071805FE4E1}"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DFB03-CF7E-4DE4-BFAC-4071805FE4E1}"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DFB03-CF7E-4DE4-BFAC-4071805FE4E1}"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0DFB03-CF7E-4DE4-BFAC-4071805FE4E1}"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0DFB03-CF7E-4DE4-BFAC-4071805FE4E1}"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0DFB03-CF7E-4DE4-BFAC-4071805FE4E1}"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DFB03-CF7E-4DE4-BFAC-4071805FE4E1}"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DFB03-CF7E-4DE4-BFAC-4071805FE4E1}"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DFB03-CF7E-4DE4-BFAC-4071805FE4E1}"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9B2D1-DA0C-4987-A775-FD3F5D2A85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DFB03-CF7E-4DE4-BFAC-4071805FE4E1}" type="datetimeFigureOut">
              <a:rPr lang="en-US" smtClean="0"/>
              <a:pPr/>
              <a:t>8/26/2022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9B2D1-DA0C-4987-A775-FD3F5D2A85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Iro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oleObject" Target="../embeddings/oleObject5.bin"/><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oleObject" Target="../embeddings/oleObject5.bin"/><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oleObject" Target="../embeddings/oleObject5.bin"/><Relationship Id="rId1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3618" name="Picture 2" descr="http://image0-rubylane.s3.amazonaws.com/shops/aladiesgallery/1765.1L.jpg?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3867"/>
            <a:ext cx="2445852" cy="24151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4753" name="Picture 1"/>
          <p:cNvPicPr>
            <a:picLocks noChangeAspect="1" noChangeArrowheads="1"/>
          </p:cNvPicPr>
          <p:nvPr/>
        </p:nvPicPr>
        <p:blipFill>
          <a:blip r:embed="rId4"/>
          <a:srcRect/>
          <a:stretch>
            <a:fillRect/>
          </a:stretch>
        </p:blipFill>
        <p:spPr bwMode="auto">
          <a:xfrm>
            <a:off x="-101599" y="33867"/>
            <a:ext cx="2504574" cy="2415125"/>
          </a:xfrm>
          <a:prstGeom prst="rect">
            <a:avLst/>
          </a:prstGeom>
          <a:noFill/>
          <a:ln w="9525">
            <a:noFill/>
            <a:miter lim="800000"/>
            <a:headEnd/>
            <a:tailEnd/>
          </a:ln>
          <a:effectLst/>
        </p:spPr>
      </p:pic>
      <p:sp>
        <p:nvSpPr>
          <p:cNvPr id="7" name="Content Placeholder 6"/>
          <p:cNvSpPr>
            <a:spLocks noGrp="1"/>
          </p:cNvSpPr>
          <p:nvPr>
            <p:ph idx="1"/>
          </p:nvPr>
        </p:nvSpPr>
        <p:spPr>
          <a:xfrm>
            <a:off x="533400" y="1279529"/>
            <a:ext cx="8458200" cy="5715000"/>
          </a:xfrm>
        </p:spPr>
        <p:txBody>
          <a:bodyPr>
            <a:normAutofit lnSpcReduction="10000"/>
          </a:bodyPr>
          <a:lstStyle/>
          <a:p>
            <a:pPr marL="1998663" indent="-288925"/>
            <a:r>
              <a:rPr lang="en-US" dirty="0"/>
              <a:t>In ionic materials, different considerations can be important (electrostatics, different size of ions)</a:t>
            </a:r>
          </a:p>
          <a:p>
            <a:r>
              <a:rPr lang="en-US" dirty="0"/>
              <a:t>Figure shows the crystal structure of </a:t>
            </a:r>
            <a:r>
              <a:rPr lang="en-US" dirty="0" err="1"/>
              <a:t>Cs</a:t>
            </a:r>
            <a:r>
              <a:rPr lang="en-US" baseline="30000" dirty="0" err="1"/>
              <a:t>+</a:t>
            </a:r>
            <a:r>
              <a:rPr lang="en-US" dirty="0" err="1"/>
              <a:t>Cl</a:t>
            </a:r>
            <a:r>
              <a:rPr lang="en-US" baseline="30000" dirty="0"/>
              <a:t>-</a:t>
            </a:r>
            <a:r>
              <a:rPr lang="en-US" dirty="0"/>
              <a:t>. The lattice constant a is 4.12 </a:t>
            </a:r>
            <a:r>
              <a:rPr lang="en-US" dirty="0">
                <a:cs typeface="Times New Roman"/>
              </a:rPr>
              <a:t>Å and all the bonds shown have the same length. The grey atoms are Cs and the green ones are Cl. </a:t>
            </a:r>
          </a:p>
          <a:p>
            <a:r>
              <a:rPr lang="en-US" dirty="0">
                <a:cs typeface="Times New Roman"/>
              </a:rPr>
              <a:t>Group: Define </a:t>
            </a:r>
            <a:r>
              <a:rPr lang="en-US" u="sng" dirty="0">
                <a:cs typeface="Times New Roman"/>
              </a:rPr>
              <a:t>crystal structure</a:t>
            </a:r>
            <a:r>
              <a:rPr lang="en-US" dirty="0">
                <a:cs typeface="Times New Roman"/>
              </a:rPr>
              <a:t>: meaning what are the </a:t>
            </a:r>
            <a:r>
              <a:rPr lang="en-US" b="1" dirty="0">
                <a:cs typeface="Times New Roman"/>
              </a:rPr>
              <a:t>primitive </a:t>
            </a:r>
            <a:r>
              <a:rPr lang="en-US" b="1" dirty="0" err="1">
                <a:cs typeface="Times New Roman"/>
              </a:rPr>
              <a:t>Bravais</a:t>
            </a:r>
            <a:r>
              <a:rPr lang="en-US" b="1" dirty="0">
                <a:cs typeface="Times New Roman"/>
              </a:rPr>
              <a:t> lattice </a:t>
            </a:r>
            <a:r>
              <a:rPr lang="en-US" dirty="0">
                <a:cs typeface="Times New Roman"/>
              </a:rPr>
              <a:t>and the associated </a:t>
            </a:r>
            <a:r>
              <a:rPr lang="en-US" b="1" dirty="0">
                <a:cs typeface="Times New Roman"/>
              </a:rPr>
              <a:t>basis</a:t>
            </a:r>
            <a:r>
              <a:rPr lang="en-US" dirty="0">
                <a:cs typeface="Times New Roman"/>
              </a:rPr>
              <a:t> for this crystal (</a:t>
            </a:r>
            <a:r>
              <a:rPr lang="en-US" b="1" dirty="0">
                <a:cs typeface="Times New Roman"/>
              </a:rPr>
              <a:t>including the locations </a:t>
            </a:r>
            <a:r>
              <a:rPr lang="en-US" dirty="0">
                <a:cs typeface="Times New Roman"/>
              </a:rPr>
              <a:t>of these atoms in terms of lattice parameter </a:t>
            </a:r>
            <a:r>
              <a:rPr lang="en-US" i="1" dirty="0">
                <a:cs typeface="Times New Roman"/>
              </a:rPr>
              <a:t>a</a:t>
            </a:r>
            <a:r>
              <a:rPr lang="en-US" dirty="0">
                <a:cs typeface="Times New Roman"/>
              </a:rPr>
              <a:t>)?</a:t>
            </a:r>
          </a:p>
        </p:txBody>
      </p:sp>
      <p:sp>
        <p:nvSpPr>
          <p:cNvPr id="8" name="Rectangle 1"/>
          <p:cNvSpPr>
            <a:spLocks noGrp="1" noChangeArrowheads="1"/>
          </p:cNvSpPr>
          <p:nvPr>
            <p:ph type="title"/>
          </p:nvPr>
        </p:nvSpPr>
        <p:spPr>
          <a:xfrm>
            <a:off x="2971800" y="190402"/>
            <a:ext cx="5385858" cy="616148"/>
          </a:xfrm>
          <a:ln/>
        </p:spPr>
        <p:txBody>
          <a:bodyPr>
            <a:normAutofit fontScale="90000"/>
          </a:bodyPr>
          <a:lstStyle/>
          <a:p>
            <a:pPr>
              <a:tabLst>
                <a:tab pos="857220" algn="l"/>
              </a:tabLst>
            </a:pPr>
            <a:r>
              <a:rPr lang="en-US" dirty="0">
                <a:solidFill>
                  <a:srgbClr val="4D4D4D"/>
                </a:solidFill>
              </a:rPr>
              <a:t>Ionic materials (Transferred Electron)</a:t>
            </a:r>
          </a:p>
        </p:txBody>
      </p:sp>
      <p:cxnSp>
        <p:nvCxnSpPr>
          <p:cNvPr id="3" name="Straight Arrow Connector 2"/>
          <p:cNvCxnSpPr/>
          <p:nvPr/>
        </p:nvCxnSpPr>
        <p:spPr>
          <a:xfrm>
            <a:off x="990600" y="2448992"/>
            <a:ext cx="838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243314" y="2117760"/>
            <a:ext cx="762000"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308757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3813"/>
            <a:ext cx="3465512"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a:xfrm>
            <a:off x="4125913" y="421482"/>
            <a:ext cx="4648200" cy="1139825"/>
          </a:xfrm>
        </p:spPr>
        <p:txBody>
          <a:bodyPr>
            <a:normAutofit fontScale="90000"/>
          </a:bodyPr>
          <a:lstStyle/>
          <a:p>
            <a:pPr algn="ctr"/>
            <a:r>
              <a:rPr lang="en-US" dirty="0"/>
              <a:t>Can predict number of nearest neighbors in ionic systems</a:t>
            </a:r>
          </a:p>
        </p:txBody>
      </p:sp>
      <p:sp>
        <p:nvSpPr>
          <p:cNvPr id="4" name="Content Placeholder 3"/>
          <p:cNvSpPr>
            <a:spLocks noGrp="1"/>
          </p:cNvSpPr>
          <p:nvPr>
            <p:ph idx="1"/>
          </p:nvPr>
        </p:nvSpPr>
        <p:spPr>
          <a:xfrm>
            <a:off x="4619625" y="2133600"/>
            <a:ext cx="4505325" cy="4530725"/>
          </a:xfrm>
        </p:spPr>
        <p:txBody>
          <a:bodyPr/>
          <a:lstStyle/>
          <a:p>
            <a:r>
              <a:rPr lang="en-US" dirty="0"/>
              <a:t>Coordination number is just the # of </a:t>
            </a:r>
            <a:r>
              <a:rPr lang="en-US" b="1" dirty="0"/>
              <a:t>nearest neighbors </a:t>
            </a:r>
            <a:r>
              <a:rPr lang="en-US" dirty="0"/>
              <a:t>of an ion</a:t>
            </a:r>
          </a:p>
          <a:p>
            <a:r>
              <a:rPr lang="en-US" dirty="0"/>
              <a:t>It varies based on the type of bonding and the size of the ions.</a:t>
            </a:r>
          </a:p>
          <a:p>
            <a:r>
              <a:rPr lang="en-US" dirty="0"/>
              <a:t>Let’s determine the </a:t>
            </a:r>
            <a:r>
              <a:rPr lang="en-US" b="1" dirty="0"/>
              <a:t>expected</a:t>
            </a:r>
            <a:r>
              <a:rPr lang="en-US" dirty="0"/>
              <a:t> CN for </a:t>
            </a:r>
            <a:r>
              <a:rPr lang="en-US" dirty="0" err="1"/>
              <a:t>NaCl</a:t>
            </a:r>
            <a:endParaRPr lang="en-US" dirty="0"/>
          </a:p>
        </p:txBody>
      </p:sp>
      <p:pic>
        <p:nvPicPr>
          <p:cNvPr id="7" name="Picture 5" descr="Nacl">
            <a:extLst>
              <a:ext uri="{FF2B5EF4-FFF2-40B4-BE49-F238E27FC236}">
                <a16:creationId xmlns:a16="http://schemas.microsoft.com/office/drawing/2014/main" id="{A2DAF959-0426-4A8D-81A1-992E5A700DC7}"/>
              </a:ext>
            </a:extLst>
          </p:cNvPr>
          <p:cNvPicPr>
            <a:picLocks noChangeAspect="1" noChangeArrowheads="1"/>
          </p:cNvPicPr>
          <p:nvPr/>
        </p:nvPicPr>
        <p:blipFill>
          <a:blip r:embed="rId4">
            <a:lum bright="-12000" contrast="30000"/>
          </a:blip>
          <a:srcRect/>
          <a:stretch>
            <a:fillRect/>
          </a:stretch>
        </p:blipFill>
        <p:spPr bwMode="auto">
          <a:xfrm>
            <a:off x="5029200" y="1905000"/>
            <a:ext cx="3844925" cy="3482778"/>
          </a:xfrm>
          <a:prstGeom prst="rect">
            <a:avLst/>
          </a:prstGeom>
          <a:noFill/>
          <a:ln w="9525">
            <a:noFill/>
            <a:miter lim="800000"/>
            <a:headEnd/>
            <a:tailEnd/>
          </a:ln>
        </p:spPr>
      </p:pic>
    </p:spTree>
    <p:extLst>
      <p:ext uri="{BB962C8B-B14F-4D97-AF65-F5344CB8AC3E}">
        <p14:creationId xmlns:p14="http://schemas.microsoft.com/office/powerpoint/2010/main" val="184181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3813"/>
            <a:ext cx="3465512"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a:xfrm>
            <a:off x="4125913" y="421482"/>
            <a:ext cx="4648200" cy="1139825"/>
          </a:xfrm>
        </p:spPr>
        <p:txBody>
          <a:bodyPr>
            <a:normAutofit fontScale="90000"/>
          </a:bodyPr>
          <a:lstStyle/>
          <a:p>
            <a:pPr algn="ctr"/>
            <a:r>
              <a:rPr lang="en-US" dirty="0"/>
              <a:t>Can predict number of nearest neighbors in ionic systems</a:t>
            </a:r>
          </a:p>
        </p:txBody>
      </p:sp>
      <p:sp>
        <p:nvSpPr>
          <p:cNvPr id="4" name="Content Placeholder 3"/>
          <p:cNvSpPr>
            <a:spLocks noGrp="1"/>
          </p:cNvSpPr>
          <p:nvPr>
            <p:ph idx="1"/>
          </p:nvPr>
        </p:nvSpPr>
        <p:spPr>
          <a:xfrm>
            <a:off x="4619625" y="2133600"/>
            <a:ext cx="4505325" cy="4530725"/>
          </a:xfrm>
        </p:spPr>
        <p:txBody>
          <a:bodyPr/>
          <a:lstStyle/>
          <a:p>
            <a:r>
              <a:rPr lang="en-US" dirty="0"/>
              <a:t>Coordination number is just the # of </a:t>
            </a:r>
            <a:r>
              <a:rPr lang="en-US" b="1" dirty="0"/>
              <a:t>nearest neighbors </a:t>
            </a:r>
            <a:r>
              <a:rPr lang="en-US" dirty="0"/>
              <a:t>of an ion</a:t>
            </a:r>
          </a:p>
          <a:p>
            <a:r>
              <a:rPr lang="en-US" dirty="0"/>
              <a:t>It varies based on the type of bonding and the size of the ions.</a:t>
            </a:r>
          </a:p>
          <a:p>
            <a:r>
              <a:rPr lang="en-US" dirty="0"/>
              <a:t>Let’s determine the </a:t>
            </a:r>
            <a:r>
              <a:rPr lang="en-US" b="1" dirty="0"/>
              <a:t>expected</a:t>
            </a:r>
            <a:r>
              <a:rPr lang="en-US" dirty="0"/>
              <a:t> CN for </a:t>
            </a:r>
            <a:r>
              <a:rPr lang="en-US" dirty="0" err="1"/>
              <a:t>NaCl</a:t>
            </a:r>
            <a:endParaRPr lang="en-US" dirty="0"/>
          </a:p>
        </p:txBody>
      </p:sp>
      <p:pic>
        <p:nvPicPr>
          <p:cNvPr id="33797" name="Picture 8" descr="Image result for estimating coordination number ionic radi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4554538"/>
            <a:ext cx="47132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6"/>
          <p:cNvSpPr txBox="1">
            <a:spLocks noChangeArrowheads="1"/>
          </p:cNvSpPr>
          <p:nvPr/>
        </p:nvSpPr>
        <p:spPr bwMode="auto">
          <a:xfrm>
            <a:off x="3816350" y="4562475"/>
            <a:ext cx="1428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600" b="1" dirty="0">
                <a:solidFill>
                  <a:srgbClr val="FF0000"/>
                </a:solidFill>
              </a:rPr>
              <a:t>Expected</a:t>
            </a:r>
          </a:p>
        </p:txBody>
      </p:sp>
      <p:pic>
        <p:nvPicPr>
          <p:cNvPr id="7" name="Picture 5" descr="Nacl">
            <a:extLst>
              <a:ext uri="{FF2B5EF4-FFF2-40B4-BE49-F238E27FC236}">
                <a16:creationId xmlns:a16="http://schemas.microsoft.com/office/drawing/2014/main" id="{A2DAF959-0426-4A8D-81A1-992E5A700DC7}"/>
              </a:ext>
            </a:extLst>
          </p:cNvPr>
          <p:cNvPicPr>
            <a:picLocks noChangeAspect="1" noChangeArrowheads="1"/>
          </p:cNvPicPr>
          <p:nvPr/>
        </p:nvPicPr>
        <p:blipFill>
          <a:blip r:embed="rId5">
            <a:lum bright="-12000" contrast="30000"/>
          </a:blip>
          <a:srcRect/>
          <a:stretch>
            <a:fillRect/>
          </a:stretch>
        </p:blipFill>
        <p:spPr bwMode="auto">
          <a:xfrm>
            <a:off x="5029200" y="1905000"/>
            <a:ext cx="3844925" cy="3482778"/>
          </a:xfrm>
          <a:prstGeom prst="rect">
            <a:avLst/>
          </a:prstGeom>
          <a:noFill/>
          <a:ln w="9525">
            <a:noFill/>
            <a:miter lim="800000"/>
            <a:headEnd/>
            <a:tailEnd/>
          </a:ln>
        </p:spPr>
      </p:pic>
    </p:spTree>
    <p:extLst>
      <p:ext uri="{BB962C8B-B14F-4D97-AF65-F5344CB8AC3E}">
        <p14:creationId xmlns:p14="http://schemas.microsoft.com/office/powerpoint/2010/main" val="323633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278">
            <a:hlinkClick r:id="rId3"/>
          </p:cNvPr>
          <p:cNvSpPr txBox="1">
            <a:spLocks noChangeArrowheads="1"/>
          </p:cNvSpPr>
          <p:nvPr/>
        </p:nvSpPr>
        <p:spPr bwMode="auto">
          <a:xfrm>
            <a:off x="8453438" y="-47625"/>
            <a:ext cx="762000" cy="244475"/>
          </a:xfrm>
          <a:prstGeom prst="rect">
            <a:avLst/>
          </a:prstGeom>
          <a:noFill/>
          <a:ln w="9525">
            <a:noFill/>
            <a:miter lim="800000"/>
            <a:headEnd/>
            <a:tailEnd/>
          </a:ln>
        </p:spPr>
        <p:txBody>
          <a:bodyPr>
            <a:spAutoFit/>
          </a:bodyPr>
          <a:lstStyle/>
          <a:p>
            <a:pPr algn="r">
              <a:spcBef>
                <a:spcPct val="50000"/>
              </a:spcBef>
            </a:pPr>
            <a:r>
              <a:rPr lang="en-US" sz="1000" b="0">
                <a:latin typeface="Palatino" pitchFamily="18" charset="0"/>
                <a:sym typeface="Wingdings" pitchFamily="2" charset="2"/>
                <a:hlinkClick r:id="" action="ppaction://noaction"/>
              </a:rPr>
              <a:t></a:t>
            </a:r>
            <a:endParaRPr lang="en-US" sz="1000" b="0">
              <a:latin typeface="Palatino" pitchFamily="18" charset="0"/>
              <a:sym typeface="Wingdings" pitchFamily="2" charset="2"/>
            </a:endParaRPr>
          </a:p>
        </p:txBody>
      </p:sp>
      <p:sp>
        <p:nvSpPr>
          <p:cNvPr id="42" name="Text Box 80"/>
          <p:cNvSpPr txBox="1">
            <a:spLocks noChangeArrowheads="1"/>
          </p:cNvSpPr>
          <p:nvPr/>
        </p:nvSpPr>
        <p:spPr bwMode="auto">
          <a:xfrm>
            <a:off x="609600" y="76200"/>
            <a:ext cx="8001000" cy="661988"/>
          </a:xfrm>
          <a:prstGeom prst="rect">
            <a:avLst/>
          </a:prstGeom>
          <a:noFill/>
          <a:ln w="9525">
            <a:noFill/>
            <a:miter lim="800000"/>
            <a:headEnd/>
            <a:tailEnd/>
          </a:ln>
        </p:spPr>
        <p:txBody>
          <a:bodyPr>
            <a:spAutoFit/>
          </a:bodyPr>
          <a:lstStyle/>
          <a:p>
            <a:pPr algn="ctr">
              <a:spcBef>
                <a:spcPct val="50000"/>
              </a:spcBef>
            </a:pPr>
            <a:r>
              <a:rPr lang="en-US" sz="3700" dirty="0"/>
              <a:t>Perovskites</a:t>
            </a:r>
          </a:p>
        </p:txBody>
      </p:sp>
      <p:sp>
        <p:nvSpPr>
          <p:cNvPr id="45" name="Text Box 5"/>
          <p:cNvSpPr txBox="1">
            <a:spLocks noChangeArrowheads="1"/>
          </p:cNvSpPr>
          <p:nvPr/>
        </p:nvSpPr>
        <p:spPr bwMode="auto">
          <a:xfrm>
            <a:off x="4267200" y="689293"/>
            <a:ext cx="5578475" cy="3693319"/>
          </a:xfrm>
          <a:prstGeom prst="rect">
            <a:avLst/>
          </a:prstGeom>
          <a:noFill/>
          <a:ln w="38100">
            <a:noFill/>
            <a:miter lim="800000"/>
            <a:headEnd/>
            <a:tailEnd/>
          </a:ln>
        </p:spPr>
        <p:txBody>
          <a:bodyPr wrap="square">
            <a:spAutoFit/>
          </a:bodyPr>
          <a:lstStyle/>
          <a:p>
            <a:pPr marL="176213" indent="-176213">
              <a:spcBef>
                <a:spcPct val="50000"/>
              </a:spcBef>
              <a:buFontTx/>
              <a:buChar char="•"/>
            </a:pPr>
            <a:r>
              <a:rPr lang="en-US" b="1" dirty="0">
                <a:latin typeface="Helvetica" pitchFamily="34" charset="0"/>
              </a:rPr>
              <a:t>Superconductors </a:t>
            </a:r>
          </a:p>
          <a:p>
            <a:pPr marL="176213" indent="-176213">
              <a:spcBef>
                <a:spcPct val="50000"/>
              </a:spcBef>
              <a:buFontTx/>
              <a:buChar char="•"/>
            </a:pPr>
            <a:r>
              <a:rPr lang="en-US" b="1" dirty="0">
                <a:solidFill>
                  <a:srgbClr val="FF0000"/>
                </a:solidFill>
                <a:latin typeface="Helvetica" pitchFamily="34" charset="0"/>
              </a:rPr>
              <a:t>Ferroelectrics (BaTiO</a:t>
            </a:r>
            <a:r>
              <a:rPr lang="en-US" b="1" baseline="-25000" dirty="0">
                <a:solidFill>
                  <a:srgbClr val="FF0000"/>
                </a:solidFill>
                <a:latin typeface="Helvetica" pitchFamily="34" charset="0"/>
              </a:rPr>
              <a:t>3</a:t>
            </a:r>
            <a:r>
              <a:rPr lang="en-US" b="1" dirty="0">
                <a:solidFill>
                  <a:srgbClr val="FF0000"/>
                </a:solidFill>
                <a:latin typeface="Helvetica" pitchFamily="34" charset="0"/>
              </a:rPr>
              <a:t>)</a:t>
            </a:r>
            <a:endParaRPr lang="en-US" b="1" dirty="0">
              <a:solidFill>
                <a:srgbClr val="0070C0"/>
              </a:solidFill>
              <a:latin typeface="Helvetica" pitchFamily="34" charset="0"/>
            </a:endParaRPr>
          </a:p>
          <a:p>
            <a:pPr marL="176213" indent="-176213">
              <a:spcBef>
                <a:spcPct val="50000"/>
              </a:spcBef>
              <a:buFontTx/>
              <a:buChar char="•"/>
            </a:pPr>
            <a:r>
              <a:rPr lang="en-US" b="1" dirty="0">
                <a:solidFill>
                  <a:srgbClr val="0070C0"/>
                </a:solidFill>
                <a:latin typeface="Helvetica" pitchFamily="34" charset="0"/>
              </a:rPr>
              <a:t>Colossal Magnetoresistance  (LaSrMnO</a:t>
            </a:r>
            <a:r>
              <a:rPr lang="en-US" b="1" baseline="-25000" dirty="0">
                <a:solidFill>
                  <a:srgbClr val="0070C0"/>
                </a:solidFill>
                <a:latin typeface="Helvetica" pitchFamily="34" charset="0"/>
              </a:rPr>
              <a:t>3</a:t>
            </a:r>
            <a:r>
              <a:rPr lang="en-US" b="1" dirty="0">
                <a:solidFill>
                  <a:srgbClr val="0070C0"/>
                </a:solidFill>
                <a:latin typeface="Helvetica" pitchFamily="34" charset="0"/>
              </a:rPr>
              <a:t>)</a:t>
            </a:r>
            <a:endParaRPr lang="en-US" dirty="0">
              <a:latin typeface="Helvetica" pitchFamily="34" charset="0"/>
            </a:endParaRPr>
          </a:p>
          <a:p>
            <a:pPr marL="176213" indent="-176213">
              <a:spcBef>
                <a:spcPct val="50000"/>
              </a:spcBef>
              <a:buFontTx/>
              <a:buChar char="•"/>
            </a:pPr>
            <a:r>
              <a:rPr lang="en-US" b="1" dirty="0" err="1">
                <a:solidFill>
                  <a:srgbClr val="BC5908"/>
                </a:solidFill>
                <a:latin typeface="Helvetica" pitchFamily="34" charset="0"/>
              </a:rPr>
              <a:t>Multiferroics</a:t>
            </a:r>
            <a:r>
              <a:rPr lang="en-US" b="1" dirty="0">
                <a:solidFill>
                  <a:srgbClr val="BC5908"/>
                </a:solidFill>
                <a:latin typeface="Helvetica" pitchFamily="34" charset="0"/>
              </a:rPr>
              <a:t> (BiFeO</a:t>
            </a:r>
            <a:r>
              <a:rPr lang="en-US" b="1" baseline="-25000" dirty="0">
                <a:solidFill>
                  <a:srgbClr val="BC5908"/>
                </a:solidFill>
                <a:latin typeface="Helvetica" pitchFamily="34" charset="0"/>
              </a:rPr>
              <a:t>3</a:t>
            </a:r>
            <a:r>
              <a:rPr lang="en-US" b="1" dirty="0">
                <a:solidFill>
                  <a:srgbClr val="BC5908"/>
                </a:solidFill>
                <a:latin typeface="Helvetica" pitchFamily="34" charset="0"/>
              </a:rPr>
              <a:t>)</a:t>
            </a:r>
            <a:endParaRPr lang="en-US" dirty="0">
              <a:latin typeface="Helvetica" pitchFamily="34" charset="0"/>
            </a:endParaRPr>
          </a:p>
          <a:p>
            <a:pPr marL="176213" indent="-176213">
              <a:spcBef>
                <a:spcPct val="50000"/>
              </a:spcBef>
              <a:buFontTx/>
              <a:buChar char="•"/>
            </a:pPr>
            <a:r>
              <a:rPr lang="en-US" dirty="0">
                <a:latin typeface="Helvetica" pitchFamily="34" charset="0"/>
              </a:rPr>
              <a:t>High </a:t>
            </a:r>
            <a:r>
              <a:rPr lang="el-GR" dirty="0">
                <a:latin typeface="Lucida Grande" pitchFamily="1" charset="0"/>
              </a:rPr>
              <a:t>ε</a:t>
            </a:r>
            <a:r>
              <a:rPr lang="en-US" baseline="-25000" dirty="0">
                <a:latin typeface="Helvetica" pitchFamily="34" charset="0"/>
              </a:rPr>
              <a:t>r</a:t>
            </a:r>
            <a:r>
              <a:rPr lang="en-US" dirty="0">
                <a:latin typeface="Helvetica" pitchFamily="34" charset="0"/>
              </a:rPr>
              <a:t> Insulators (SrTiO</a:t>
            </a:r>
            <a:r>
              <a:rPr lang="en-US" baseline="-25000" dirty="0">
                <a:latin typeface="Helvetica" pitchFamily="34" charset="0"/>
              </a:rPr>
              <a:t>3</a:t>
            </a:r>
            <a:r>
              <a:rPr lang="en-US" dirty="0">
                <a:latin typeface="Helvetica" pitchFamily="34" charset="0"/>
              </a:rPr>
              <a:t>)</a:t>
            </a:r>
          </a:p>
          <a:p>
            <a:pPr marL="176213" indent="-176213">
              <a:spcBef>
                <a:spcPct val="50000"/>
              </a:spcBef>
              <a:buFontTx/>
              <a:buChar char="•"/>
            </a:pPr>
            <a:r>
              <a:rPr lang="en-US" dirty="0">
                <a:latin typeface="Helvetica" pitchFamily="34" charset="0"/>
                <a:cs typeface="Times New Roman" pitchFamily="18" charset="0"/>
              </a:rPr>
              <a:t>Low </a:t>
            </a:r>
            <a:r>
              <a:rPr lang="el-GR" dirty="0">
                <a:latin typeface="Lucida Grande" pitchFamily="1" charset="0"/>
              </a:rPr>
              <a:t>ε</a:t>
            </a:r>
            <a:r>
              <a:rPr lang="en-US" baseline="-25000" dirty="0">
                <a:latin typeface="Helvetica" pitchFamily="34" charset="0"/>
              </a:rPr>
              <a:t>r</a:t>
            </a:r>
            <a:r>
              <a:rPr lang="en-US" dirty="0">
                <a:latin typeface="Helvetica" pitchFamily="34" charset="0"/>
              </a:rPr>
              <a:t> Insulators (LaAlO</a:t>
            </a:r>
            <a:r>
              <a:rPr lang="en-US" baseline="-25000" dirty="0">
                <a:latin typeface="Helvetica" pitchFamily="34" charset="0"/>
              </a:rPr>
              <a:t>3</a:t>
            </a:r>
            <a:r>
              <a:rPr lang="en-US" dirty="0">
                <a:latin typeface="Helvetica" pitchFamily="34" charset="0"/>
              </a:rPr>
              <a:t>)</a:t>
            </a:r>
          </a:p>
          <a:p>
            <a:pPr marL="176213" indent="-176213">
              <a:spcBef>
                <a:spcPct val="50000"/>
              </a:spcBef>
              <a:buFontTx/>
              <a:buChar char="•"/>
            </a:pPr>
            <a:r>
              <a:rPr lang="en-US" dirty="0">
                <a:latin typeface="Helvetica" pitchFamily="34" charset="0"/>
              </a:rPr>
              <a:t>Conductors (Sr</a:t>
            </a:r>
            <a:r>
              <a:rPr lang="en-US" baseline="-25000" dirty="0">
                <a:latin typeface="Helvetica" pitchFamily="34" charset="0"/>
              </a:rPr>
              <a:t>2</a:t>
            </a:r>
            <a:r>
              <a:rPr lang="en-US" dirty="0">
                <a:latin typeface="Helvetica" pitchFamily="34" charset="0"/>
              </a:rPr>
              <a:t>RuO</a:t>
            </a:r>
            <a:r>
              <a:rPr lang="en-US" baseline="-25000" dirty="0">
                <a:latin typeface="Helvetica" pitchFamily="34" charset="0"/>
              </a:rPr>
              <a:t>4</a:t>
            </a:r>
            <a:r>
              <a:rPr lang="en-US" dirty="0">
                <a:latin typeface="Helvetica" pitchFamily="34" charset="0"/>
              </a:rPr>
              <a:t>)</a:t>
            </a:r>
          </a:p>
          <a:p>
            <a:pPr marL="176213" indent="-176213">
              <a:spcBef>
                <a:spcPct val="50000"/>
              </a:spcBef>
              <a:buFontTx/>
              <a:buChar char="•"/>
            </a:pPr>
            <a:r>
              <a:rPr lang="en-US" dirty="0" err="1">
                <a:latin typeface="Helvetica" pitchFamily="34" charset="0"/>
              </a:rPr>
              <a:t>Thermoelectrics</a:t>
            </a:r>
            <a:r>
              <a:rPr lang="en-US" dirty="0">
                <a:latin typeface="Helvetica" pitchFamily="34" charset="0"/>
              </a:rPr>
              <a:t> (doped SrTiO</a:t>
            </a:r>
            <a:r>
              <a:rPr lang="en-US" baseline="-25000" dirty="0">
                <a:latin typeface="Helvetica" pitchFamily="34" charset="0"/>
              </a:rPr>
              <a:t>3</a:t>
            </a:r>
            <a:r>
              <a:rPr lang="en-US" dirty="0">
                <a:latin typeface="Helvetica" pitchFamily="34" charset="0"/>
              </a:rPr>
              <a:t>)</a:t>
            </a:r>
          </a:p>
          <a:p>
            <a:pPr marL="176213" indent="-176213">
              <a:spcBef>
                <a:spcPct val="50000"/>
              </a:spcBef>
              <a:buFontTx/>
              <a:buChar char="•"/>
            </a:pPr>
            <a:r>
              <a:rPr lang="en-US" dirty="0" err="1">
                <a:latin typeface="Helvetica" pitchFamily="34" charset="0"/>
              </a:rPr>
              <a:t>Ferromagnets</a:t>
            </a:r>
            <a:r>
              <a:rPr lang="en-US" dirty="0">
                <a:latin typeface="Helvetica" pitchFamily="34" charset="0"/>
              </a:rPr>
              <a:t> (SrRuO</a:t>
            </a:r>
            <a:r>
              <a:rPr lang="en-US" baseline="-25000" dirty="0">
                <a:latin typeface="Helvetica" pitchFamily="34" charset="0"/>
              </a:rPr>
              <a:t>3</a:t>
            </a:r>
            <a:r>
              <a:rPr lang="en-US" dirty="0">
                <a:latin typeface="Helvetica" pitchFamily="34" charset="0"/>
              </a:rPr>
              <a:t>)	</a:t>
            </a:r>
          </a:p>
        </p:txBody>
      </p:sp>
      <p:grpSp>
        <p:nvGrpSpPr>
          <p:cNvPr id="2" name="Group 94"/>
          <p:cNvGrpSpPr>
            <a:grpSpLocks/>
          </p:cNvGrpSpPr>
          <p:nvPr/>
        </p:nvGrpSpPr>
        <p:grpSpPr bwMode="auto">
          <a:xfrm>
            <a:off x="-530070" y="533400"/>
            <a:ext cx="4644870" cy="3219454"/>
            <a:chOff x="-178329" y="1216418"/>
            <a:chExt cx="3281994" cy="2160982"/>
          </a:xfrm>
        </p:grpSpPr>
        <p:grpSp>
          <p:nvGrpSpPr>
            <p:cNvPr id="3" name="Group 36"/>
            <p:cNvGrpSpPr>
              <a:grpSpLocks noChangeAspect="1"/>
            </p:cNvGrpSpPr>
            <p:nvPr/>
          </p:nvGrpSpPr>
          <p:grpSpPr bwMode="auto">
            <a:xfrm>
              <a:off x="1334112" y="1727893"/>
              <a:ext cx="1598070" cy="1649507"/>
              <a:chOff x="4278759" y="1078712"/>
              <a:chExt cx="1775498" cy="1833117"/>
            </a:xfrm>
          </p:grpSpPr>
          <p:sp>
            <p:nvSpPr>
              <p:cNvPr id="59" name="Oval 58"/>
              <p:cNvSpPr/>
              <p:nvPr/>
            </p:nvSpPr>
            <p:spPr>
              <a:xfrm>
                <a:off x="4494069" y="1754559"/>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Rectangle 60"/>
              <p:cNvSpPr/>
              <p:nvPr/>
            </p:nvSpPr>
            <p:spPr>
              <a:xfrm>
                <a:off x="4415919" y="1526513"/>
                <a:ext cx="1234440" cy="1234440"/>
              </a:xfrm>
              <a:prstGeom prst="rect">
                <a:avLst/>
              </a:prstGeom>
              <a:noFill/>
              <a:ln w="12700">
                <a:noFill/>
              </a:ln>
              <a:effectLst/>
              <a:scene3d>
                <a:camera prst="orthographicFront">
                  <a:rot lat="897658" lon="909370" rev="0"/>
                </a:camera>
                <a:lightRig rig="threePt" dir="t"/>
              </a:scene3d>
              <a:sp3d extrusionH="1460500" prstMaterial="legacyWirefram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p:nvPr/>
            </p:nvSpPr>
            <p:spPr>
              <a:xfrm>
                <a:off x="5278750" y="1595093"/>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Can 62"/>
              <p:cNvSpPr/>
              <p:nvPr/>
            </p:nvSpPr>
            <p:spPr>
              <a:xfrm rot="16380000">
                <a:off x="5515201" y="1710712"/>
                <a:ext cx="41148" cy="493776"/>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Oval 68"/>
              <p:cNvSpPr/>
              <p:nvPr/>
            </p:nvSpPr>
            <p:spPr>
              <a:xfrm>
                <a:off x="4629650" y="2272367"/>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Oval 69"/>
              <p:cNvSpPr/>
              <p:nvPr/>
            </p:nvSpPr>
            <p:spPr>
              <a:xfrm>
                <a:off x="5766221" y="2386049"/>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Oval 70"/>
              <p:cNvSpPr/>
              <p:nvPr/>
            </p:nvSpPr>
            <p:spPr>
              <a:xfrm>
                <a:off x="4569828" y="1078712"/>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5766219" y="1192393"/>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Oval 83"/>
              <p:cNvSpPr/>
              <p:nvPr/>
            </p:nvSpPr>
            <p:spPr>
              <a:xfrm>
                <a:off x="5484490" y="2623793"/>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Oval 85"/>
              <p:cNvSpPr/>
              <p:nvPr/>
            </p:nvSpPr>
            <p:spPr>
              <a:xfrm>
                <a:off x="5492468" y="1419654"/>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Oval 86"/>
              <p:cNvSpPr/>
              <p:nvPr/>
            </p:nvSpPr>
            <p:spPr>
              <a:xfrm>
                <a:off x="4288329" y="1360644"/>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Oval 88"/>
              <p:cNvSpPr/>
              <p:nvPr/>
            </p:nvSpPr>
            <p:spPr>
              <a:xfrm>
                <a:off x="4278759" y="2555213"/>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Oval 89"/>
              <p:cNvSpPr/>
              <p:nvPr/>
            </p:nvSpPr>
            <p:spPr>
              <a:xfrm>
                <a:off x="5048290" y="2387752"/>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Oval 90"/>
              <p:cNvSpPr/>
              <p:nvPr/>
            </p:nvSpPr>
            <p:spPr>
              <a:xfrm>
                <a:off x="5690230" y="1813570"/>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Can 91"/>
              <p:cNvSpPr/>
              <p:nvPr/>
            </p:nvSpPr>
            <p:spPr>
              <a:xfrm>
                <a:off x="5192308" y="1899714"/>
                <a:ext cx="41148" cy="534924"/>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Can 92"/>
              <p:cNvSpPr/>
              <p:nvPr/>
            </p:nvSpPr>
            <p:spPr>
              <a:xfrm>
                <a:off x="5192308" y="1301633"/>
                <a:ext cx="41148" cy="548640"/>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Oval 93"/>
              <p:cNvSpPr/>
              <p:nvPr/>
            </p:nvSpPr>
            <p:spPr>
              <a:xfrm>
                <a:off x="5048290" y="1174043"/>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Can 94"/>
              <p:cNvSpPr/>
              <p:nvPr/>
            </p:nvSpPr>
            <p:spPr>
              <a:xfrm rot="5580000">
                <a:off x="4963124" y="1712956"/>
                <a:ext cx="41148" cy="411480"/>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Can 95"/>
              <p:cNvSpPr/>
              <p:nvPr/>
            </p:nvSpPr>
            <p:spPr>
              <a:xfrm rot="13800000">
                <a:off x="5331385" y="1737309"/>
                <a:ext cx="41148" cy="164592"/>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Oval 96"/>
              <p:cNvSpPr/>
              <p:nvPr/>
            </p:nvSpPr>
            <p:spPr>
              <a:xfrm>
                <a:off x="5089438" y="1797649"/>
                <a:ext cx="246888" cy="246888"/>
              </a:xfrm>
              <a:prstGeom prst="ellipse">
                <a:avLst/>
              </a:prstGeom>
              <a:solidFill>
                <a:schemeClr val="accent4"/>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Can 97"/>
              <p:cNvSpPr/>
              <p:nvPr/>
            </p:nvSpPr>
            <p:spPr>
              <a:xfrm rot="2400000">
                <a:off x="5084879" y="1936721"/>
                <a:ext cx="41148" cy="205740"/>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Oval 98"/>
              <p:cNvSpPr/>
              <p:nvPr/>
            </p:nvSpPr>
            <p:spPr>
              <a:xfrm>
                <a:off x="4829953" y="1971461"/>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1" name="Line 6"/>
            <p:cNvSpPr>
              <a:spLocks noChangeShapeType="1"/>
            </p:cNvSpPr>
            <p:nvPr/>
          </p:nvSpPr>
          <p:spPr bwMode="auto">
            <a:xfrm>
              <a:off x="1239940" y="2213627"/>
              <a:ext cx="769938" cy="168275"/>
            </a:xfrm>
            <a:prstGeom prst="line">
              <a:avLst/>
            </a:prstGeom>
            <a:noFill/>
            <a:ln w="19050">
              <a:solidFill>
                <a:schemeClr val="tx1"/>
              </a:solidFill>
              <a:round/>
              <a:headEnd/>
              <a:tailEnd type="triangle" w="med" len="med"/>
            </a:ln>
          </p:spPr>
          <p:txBody>
            <a:bodyPr/>
            <a:lstStyle/>
            <a:p>
              <a:endParaRPr lang="en-US"/>
            </a:p>
          </p:txBody>
        </p:sp>
        <p:sp>
          <p:nvSpPr>
            <p:cNvPr id="52" name="Line 7"/>
            <p:cNvSpPr>
              <a:spLocks noChangeShapeType="1"/>
            </p:cNvSpPr>
            <p:nvPr/>
          </p:nvSpPr>
          <p:spPr bwMode="auto">
            <a:xfrm flipV="1">
              <a:off x="1143103" y="2202515"/>
              <a:ext cx="107950" cy="371475"/>
            </a:xfrm>
            <a:prstGeom prst="line">
              <a:avLst/>
            </a:prstGeom>
            <a:noFill/>
            <a:ln w="19050">
              <a:solidFill>
                <a:schemeClr val="tx1"/>
              </a:solidFill>
              <a:round/>
              <a:headEnd/>
              <a:tailEnd/>
            </a:ln>
          </p:spPr>
          <p:txBody>
            <a:bodyPr/>
            <a:lstStyle/>
            <a:p>
              <a:endParaRPr lang="en-US"/>
            </a:p>
          </p:txBody>
        </p:sp>
        <p:sp>
          <p:nvSpPr>
            <p:cNvPr id="53" name="Text Box 9"/>
            <p:cNvSpPr txBox="1">
              <a:spLocks noChangeArrowheads="1"/>
            </p:cNvSpPr>
            <p:nvPr/>
          </p:nvSpPr>
          <p:spPr bwMode="auto">
            <a:xfrm>
              <a:off x="737051" y="1216418"/>
              <a:ext cx="1220608" cy="268564"/>
            </a:xfrm>
            <a:prstGeom prst="rect">
              <a:avLst/>
            </a:prstGeom>
            <a:noFill/>
            <a:ln w="9525">
              <a:noFill/>
              <a:miter lim="800000"/>
              <a:headEnd/>
              <a:tailEnd/>
            </a:ln>
          </p:spPr>
          <p:txBody>
            <a:bodyPr>
              <a:spAutoFit/>
            </a:bodyPr>
            <a:lstStyle/>
            <a:p>
              <a:pPr algn="ctr">
                <a:spcBef>
                  <a:spcPct val="50000"/>
                </a:spcBef>
              </a:pPr>
              <a:r>
                <a:rPr lang="en-US" sz="2000" b="1" dirty="0">
                  <a:solidFill>
                    <a:srgbClr val="006600"/>
                  </a:solidFill>
                  <a:latin typeface="Helvetica" pitchFamily="34" charset="0"/>
                </a:rPr>
                <a:t>A-site (</a:t>
              </a:r>
              <a:r>
                <a:rPr lang="en-US" sz="2000" b="1" dirty="0" err="1">
                  <a:solidFill>
                    <a:srgbClr val="006600"/>
                  </a:solidFill>
                  <a:latin typeface="Helvetica" pitchFamily="34" charset="0"/>
                </a:rPr>
                <a:t>Ca</a:t>
              </a:r>
              <a:r>
                <a:rPr lang="en-US" sz="2000" b="1" dirty="0">
                  <a:solidFill>
                    <a:srgbClr val="006600"/>
                  </a:solidFill>
                  <a:latin typeface="Helvetica" pitchFamily="34" charset="0"/>
                </a:rPr>
                <a:t>)</a:t>
              </a:r>
            </a:p>
          </p:txBody>
        </p:sp>
        <p:sp>
          <p:nvSpPr>
            <p:cNvPr id="54" name="Text Box 10"/>
            <p:cNvSpPr txBox="1">
              <a:spLocks noChangeArrowheads="1"/>
            </p:cNvSpPr>
            <p:nvPr/>
          </p:nvSpPr>
          <p:spPr bwMode="auto">
            <a:xfrm>
              <a:off x="1884465" y="1283517"/>
              <a:ext cx="1219200" cy="396875"/>
            </a:xfrm>
            <a:prstGeom prst="rect">
              <a:avLst/>
            </a:prstGeom>
            <a:noFill/>
            <a:ln w="9525">
              <a:noFill/>
              <a:miter lim="800000"/>
              <a:headEnd/>
              <a:tailEnd/>
            </a:ln>
          </p:spPr>
          <p:txBody>
            <a:bodyPr>
              <a:spAutoFit/>
            </a:bodyPr>
            <a:lstStyle/>
            <a:p>
              <a:pPr algn="ctr">
                <a:spcBef>
                  <a:spcPct val="50000"/>
                </a:spcBef>
              </a:pPr>
              <a:r>
                <a:rPr lang="en-US" sz="2000" b="1">
                  <a:solidFill>
                    <a:srgbClr val="D60000"/>
                  </a:solidFill>
                  <a:latin typeface="Helvetica" pitchFamily="34" charset="0"/>
                </a:rPr>
                <a:t>Oxygen</a:t>
              </a:r>
            </a:p>
          </p:txBody>
        </p:sp>
        <p:sp>
          <p:nvSpPr>
            <p:cNvPr id="55" name="Text Box 11"/>
            <p:cNvSpPr txBox="1">
              <a:spLocks noChangeArrowheads="1"/>
            </p:cNvSpPr>
            <p:nvPr/>
          </p:nvSpPr>
          <p:spPr bwMode="auto">
            <a:xfrm>
              <a:off x="411577" y="2509366"/>
              <a:ext cx="1219020" cy="70180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000" b="1" dirty="0">
                  <a:solidFill>
                    <a:schemeClr val="accent4">
                      <a:lumMod val="75000"/>
                    </a:schemeClr>
                  </a:solidFill>
                  <a:latin typeface="Helvetica" pitchFamily="1" charset="0"/>
                  <a:cs typeface="+mn-cs"/>
                </a:rPr>
                <a:t>B-site (Ti)</a:t>
              </a:r>
            </a:p>
          </p:txBody>
        </p:sp>
        <p:sp>
          <p:nvSpPr>
            <p:cNvPr id="58" name="TextBox 18"/>
            <p:cNvSpPr txBox="1">
              <a:spLocks noChangeArrowheads="1"/>
            </p:cNvSpPr>
            <p:nvPr/>
          </p:nvSpPr>
          <p:spPr bwMode="auto">
            <a:xfrm>
              <a:off x="-178329" y="1829558"/>
              <a:ext cx="1612900" cy="247905"/>
            </a:xfrm>
            <a:prstGeom prst="rect">
              <a:avLst/>
            </a:prstGeom>
            <a:noFill/>
            <a:ln w="9525">
              <a:noFill/>
              <a:miter lim="800000"/>
              <a:headEnd/>
              <a:tailEnd/>
            </a:ln>
          </p:spPr>
          <p:txBody>
            <a:bodyPr>
              <a:spAutoFit/>
            </a:bodyPr>
            <a:lstStyle/>
            <a:p>
              <a:pPr algn="ctr"/>
              <a:r>
                <a:rPr lang="en-US" b="1" dirty="0">
                  <a:latin typeface="Helvetica" pitchFamily="34" charset="0"/>
                </a:rPr>
                <a:t>CaTiO</a:t>
              </a:r>
              <a:r>
                <a:rPr lang="en-US" b="1" baseline="-25000" dirty="0">
                  <a:latin typeface="Helvetica" pitchFamily="34" charset="0"/>
                </a:rPr>
                <a:t>3</a:t>
              </a:r>
              <a:endParaRPr lang="en-US" b="1" dirty="0">
                <a:latin typeface="Helvetica" pitchFamily="34" charset="0"/>
              </a:endParaRPr>
            </a:p>
          </p:txBody>
        </p:sp>
      </p:grpSp>
      <p:grpSp>
        <p:nvGrpSpPr>
          <p:cNvPr id="4" name="Group 98"/>
          <p:cNvGrpSpPr>
            <a:grpSpLocks/>
          </p:cNvGrpSpPr>
          <p:nvPr/>
        </p:nvGrpSpPr>
        <p:grpSpPr bwMode="auto">
          <a:xfrm>
            <a:off x="811213" y="2438400"/>
            <a:ext cx="2617787" cy="2724150"/>
            <a:chOff x="156411" y="2521614"/>
            <a:chExt cx="2617859" cy="2724157"/>
          </a:xfrm>
        </p:grpSpPr>
        <p:cxnSp>
          <p:nvCxnSpPr>
            <p:cNvPr id="101" name="Straight Connector 100"/>
            <p:cNvCxnSpPr/>
            <p:nvPr/>
          </p:nvCxnSpPr>
          <p:spPr>
            <a:xfrm rot="16200000" flipH="1" flipV="1">
              <a:off x="-149158" y="2874810"/>
              <a:ext cx="2640020" cy="1933628"/>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1061343" y="3599524"/>
              <a:ext cx="2592394" cy="45880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V="1">
              <a:off x="156411" y="2521614"/>
              <a:ext cx="1981254" cy="1087441"/>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1859858" y="2799421"/>
              <a:ext cx="1076328" cy="520714"/>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156411" y="3597942"/>
              <a:ext cx="2501969" cy="1647829"/>
            </a:xfrm>
            <a:prstGeom prst="rect">
              <a:avLst/>
            </a:prstGeom>
            <a:solidFill>
              <a:schemeClr val="accent5">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61"/>
            <p:cNvGrpSpPr>
              <a:grpSpLocks noChangeAspect="1"/>
            </p:cNvGrpSpPr>
            <p:nvPr/>
          </p:nvGrpSpPr>
          <p:grpSpPr bwMode="auto">
            <a:xfrm>
              <a:off x="307380" y="3647198"/>
              <a:ext cx="1523231" cy="1530708"/>
              <a:chOff x="399615" y="3767514"/>
              <a:chExt cx="1880532" cy="1889760"/>
            </a:xfrm>
          </p:grpSpPr>
          <p:sp>
            <p:nvSpPr>
              <p:cNvPr id="119" name="Oval 118"/>
              <p:cNvSpPr/>
              <p:nvPr/>
            </p:nvSpPr>
            <p:spPr>
              <a:xfrm>
                <a:off x="399615" y="4570156"/>
                <a:ext cx="1011484" cy="288996"/>
              </a:xfrm>
              <a:prstGeom prst="ellipse">
                <a:avLst/>
              </a:prstGeom>
              <a:solidFill>
                <a:schemeClr val="accent4">
                  <a:lumMod val="75000"/>
                </a:schemeClr>
              </a:solidFill>
              <a:ln>
                <a:noFill/>
              </a:ln>
              <a:scene3d>
                <a:camera prst="orthographicFront"/>
                <a:lightRig rig="threePt" dir="t"/>
              </a:scene3d>
              <a:sp3d prstMaterial="translucentPowder">
                <a:bevelT w="381000"/>
                <a:bevelB w="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Oval 119"/>
              <p:cNvSpPr/>
              <p:nvPr/>
            </p:nvSpPr>
            <p:spPr>
              <a:xfrm>
                <a:off x="1268663" y="4570156"/>
                <a:ext cx="1011484" cy="288996"/>
              </a:xfrm>
              <a:prstGeom prst="ellipse">
                <a:avLst/>
              </a:prstGeom>
              <a:solidFill>
                <a:schemeClr val="accent4">
                  <a:lumMod val="75000"/>
                </a:schemeClr>
              </a:solidFill>
              <a:ln>
                <a:noFill/>
              </a:ln>
              <a:scene3d>
                <a:camera prst="orthographicFront"/>
                <a:lightRig rig="threePt" dir="t"/>
              </a:scene3d>
              <a:sp3d prstMaterial="translucentPowder">
                <a:bevelT w="381000"/>
                <a:bevelB w="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Oval 120"/>
              <p:cNvSpPr/>
              <p:nvPr/>
            </p:nvSpPr>
            <p:spPr>
              <a:xfrm rot="16200000">
                <a:off x="834041" y="4128758"/>
                <a:ext cx="1011484" cy="288996"/>
              </a:xfrm>
              <a:prstGeom prst="ellipse">
                <a:avLst/>
              </a:prstGeom>
              <a:solidFill>
                <a:schemeClr val="accent4">
                  <a:lumMod val="75000"/>
                </a:schemeClr>
              </a:solidFill>
              <a:ln>
                <a:noFill/>
              </a:ln>
              <a:scene3d>
                <a:camera prst="orthographicFront"/>
                <a:lightRig rig="threePt" dir="t"/>
              </a:scene3d>
              <a:sp3d prstMaterial="translucentPowder">
                <a:bevelT w="381000"/>
                <a:bevelB w="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Oval 121"/>
              <p:cNvSpPr/>
              <p:nvPr/>
            </p:nvSpPr>
            <p:spPr>
              <a:xfrm rot="16200000">
                <a:off x="834041" y="5007034"/>
                <a:ext cx="1011484" cy="288996"/>
              </a:xfrm>
              <a:prstGeom prst="ellipse">
                <a:avLst/>
              </a:prstGeom>
              <a:solidFill>
                <a:schemeClr val="accent4">
                  <a:lumMod val="75000"/>
                </a:schemeClr>
              </a:solidFill>
              <a:ln>
                <a:noFill/>
              </a:ln>
              <a:scene3d>
                <a:camera prst="orthographicFront"/>
                <a:lightRig rig="threePt" dir="t"/>
              </a:scene3d>
              <a:sp3d prstMaterial="translucentPowder">
                <a:bevelT w="381000"/>
                <a:bevelB w="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Oval 122"/>
              <p:cNvSpPr/>
              <p:nvPr/>
            </p:nvSpPr>
            <p:spPr>
              <a:xfrm>
                <a:off x="1288145" y="4659790"/>
                <a:ext cx="109728" cy="109728"/>
              </a:xfrm>
              <a:prstGeom prst="ellipse">
                <a:avLst/>
              </a:prstGeom>
              <a:solidFill>
                <a:schemeClr val="accent4">
                  <a:lumMod val="75000"/>
                </a:schemeClr>
              </a:solidFill>
              <a:ln>
                <a:solidFill>
                  <a:schemeClr val="accent4">
                    <a:lumMod val="75000"/>
                  </a:schemeClr>
                </a:solidFill>
              </a:ln>
              <a:effectLst>
                <a:glow rad="101600">
                  <a:schemeClr val="accent4">
                    <a:satMod val="175000"/>
                    <a:alpha val="40000"/>
                  </a:schemeClr>
                </a:glow>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 name="Group 97"/>
            <p:cNvGrpSpPr>
              <a:grpSpLocks noChangeAspect="1"/>
            </p:cNvGrpSpPr>
            <p:nvPr/>
          </p:nvGrpSpPr>
          <p:grpSpPr bwMode="auto">
            <a:xfrm>
              <a:off x="1816984" y="3742409"/>
              <a:ext cx="957289" cy="1338265"/>
              <a:chOff x="1877099" y="3874639"/>
              <a:chExt cx="765830" cy="1070611"/>
            </a:xfrm>
          </p:grpSpPr>
          <p:cxnSp>
            <p:nvCxnSpPr>
              <p:cNvPr id="108" name="Straight Connector 107"/>
              <p:cNvCxnSpPr/>
              <p:nvPr/>
            </p:nvCxnSpPr>
            <p:spPr>
              <a:xfrm>
                <a:off x="1877099" y="4021959"/>
                <a:ext cx="365770" cy="2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877099" y="4179440"/>
                <a:ext cx="365770" cy="1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877099" y="4547740"/>
                <a:ext cx="365770" cy="1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877099" y="4701410"/>
                <a:ext cx="365770" cy="2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877099" y="4856351"/>
                <a:ext cx="365770" cy="1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69"/>
              <p:cNvSpPr txBox="1">
                <a:spLocks noChangeArrowheads="1"/>
              </p:cNvSpPr>
              <p:nvPr/>
            </p:nvSpPr>
            <p:spPr bwMode="auto">
              <a:xfrm>
                <a:off x="2226358" y="3874639"/>
                <a:ext cx="408951" cy="302261"/>
              </a:xfrm>
              <a:prstGeom prst="rect">
                <a:avLst/>
              </a:prstGeom>
              <a:noFill/>
              <a:ln w="9525">
                <a:noFill/>
                <a:miter lim="800000"/>
                <a:headEnd/>
                <a:tailEnd/>
              </a:ln>
            </p:spPr>
            <p:txBody>
              <a:bodyPr>
                <a:spAutoFit/>
              </a:bodyPr>
              <a:lstStyle/>
              <a:p>
                <a:r>
                  <a:rPr lang="en-US">
                    <a:latin typeface="Calibri" pitchFamily="34" charset="0"/>
                  </a:rPr>
                  <a:t>e</a:t>
                </a:r>
                <a:r>
                  <a:rPr lang="en-US" baseline="-25000">
                    <a:latin typeface="Calibri" pitchFamily="34" charset="0"/>
                  </a:rPr>
                  <a:t>g</a:t>
                </a:r>
                <a:endParaRPr lang="en-US">
                  <a:latin typeface="Calibri" pitchFamily="34" charset="0"/>
                </a:endParaRPr>
              </a:p>
            </p:txBody>
          </p:sp>
          <p:sp>
            <p:nvSpPr>
              <p:cNvPr id="114" name="TextBox 70"/>
              <p:cNvSpPr txBox="1">
                <a:spLocks noChangeArrowheads="1"/>
              </p:cNvSpPr>
              <p:nvPr/>
            </p:nvSpPr>
            <p:spPr bwMode="auto">
              <a:xfrm>
                <a:off x="2233978" y="4458840"/>
                <a:ext cx="408951" cy="302260"/>
              </a:xfrm>
              <a:prstGeom prst="rect">
                <a:avLst/>
              </a:prstGeom>
              <a:noFill/>
              <a:ln w="9525">
                <a:noFill/>
                <a:miter lim="800000"/>
                <a:headEnd/>
                <a:tailEnd/>
              </a:ln>
            </p:spPr>
            <p:txBody>
              <a:bodyPr>
                <a:spAutoFit/>
              </a:bodyPr>
              <a:lstStyle/>
              <a:p>
                <a:r>
                  <a:rPr lang="en-US">
                    <a:latin typeface="Calibri" pitchFamily="34" charset="0"/>
                  </a:rPr>
                  <a:t>t</a:t>
                </a:r>
                <a:r>
                  <a:rPr lang="en-US" baseline="-25000">
                    <a:latin typeface="Calibri" pitchFamily="34" charset="0"/>
                  </a:rPr>
                  <a:t>2g</a:t>
                </a:r>
                <a:endParaRPr lang="en-US">
                  <a:latin typeface="Calibri" pitchFamily="34" charset="0"/>
                </a:endParaRPr>
              </a:p>
            </p:txBody>
          </p:sp>
          <p:cxnSp>
            <p:nvCxnSpPr>
              <p:cNvPr id="115" name="Straight Arrow Connector 114"/>
              <p:cNvCxnSpPr/>
              <p:nvPr/>
            </p:nvCxnSpPr>
            <p:spPr>
              <a:xfrm rot="5400000" flipH="1" flipV="1">
                <a:off x="1847256" y="4830315"/>
                <a:ext cx="228600" cy="127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flipH="1" flipV="1">
                <a:off x="1939334" y="4656960"/>
                <a:ext cx="228600" cy="254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5400000" flipH="1" flipV="1">
                <a:off x="2059351" y="4514085"/>
                <a:ext cx="228600" cy="127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flipH="1" flipV="1">
                <a:off x="1899962" y="4148960"/>
                <a:ext cx="227331" cy="127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64" name="Text Box 8"/>
          <p:cNvSpPr txBox="1">
            <a:spLocks noChangeArrowheads="1"/>
          </p:cNvSpPr>
          <p:nvPr/>
        </p:nvSpPr>
        <p:spPr bwMode="auto">
          <a:xfrm>
            <a:off x="3505200" y="4397276"/>
            <a:ext cx="5867400" cy="2308324"/>
          </a:xfrm>
          <a:prstGeom prst="rect">
            <a:avLst/>
          </a:prstGeom>
          <a:noFill/>
          <a:ln w="9525">
            <a:noFill/>
            <a:miter lim="800000"/>
            <a:headEnd/>
            <a:tailEnd/>
          </a:ln>
          <a:effectLst/>
        </p:spPr>
        <p:txBody>
          <a:bodyPr>
            <a:spAutoFit/>
          </a:bodyPr>
          <a:lstStyle/>
          <a:p>
            <a:pPr>
              <a:lnSpc>
                <a:spcPct val="120000"/>
              </a:lnSpc>
              <a:buFont typeface="Wingdings" pitchFamily="2" charset="2"/>
              <a:buChar char="Ø"/>
            </a:pPr>
            <a:r>
              <a:rPr lang="en-US" sz="2400" b="1" dirty="0">
                <a:solidFill>
                  <a:schemeClr val="accent2"/>
                </a:solidFill>
              </a:rPr>
              <a:t> Formula unit – ABO</a:t>
            </a:r>
            <a:r>
              <a:rPr lang="en-US" sz="2400" b="1" baseline="-25000" dirty="0">
                <a:solidFill>
                  <a:schemeClr val="accent2"/>
                </a:solidFill>
              </a:rPr>
              <a:t>3</a:t>
            </a:r>
            <a:r>
              <a:rPr lang="en-US" sz="2400" b="1" dirty="0">
                <a:solidFill>
                  <a:schemeClr val="accent2"/>
                </a:solidFill>
              </a:rPr>
              <a:t> </a:t>
            </a:r>
          </a:p>
          <a:p>
            <a:pPr>
              <a:lnSpc>
                <a:spcPct val="120000"/>
              </a:lnSpc>
              <a:buFont typeface="Wingdings" pitchFamily="2" charset="2"/>
              <a:buChar char="Ø"/>
            </a:pPr>
            <a:r>
              <a:rPr lang="en-US" sz="2400" b="1" dirty="0">
                <a:solidFill>
                  <a:schemeClr val="accent2"/>
                </a:solidFill>
              </a:rPr>
              <a:t>A atoms at the corners </a:t>
            </a:r>
          </a:p>
          <a:p>
            <a:pPr>
              <a:lnSpc>
                <a:spcPct val="120000"/>
              </a:lnSpc>
              <a:buFont typeface="Wingdings" pitchFamily="2" charset="2"/>
              <a:buChar char="Ø"/>
            </a:pPr>
            <a:r>
              <a:rPr lang="en-US" sz="2400" b="1" dirty="0">
                <a:solidFill>
                  <a:schemeClr val="accent2"/>
                </a:solidFill>
              </a:rPr>
              <a:t> B atoms (smaller) at the body-center</a:t>
            </a:r>
          </a:p>
          <a:p>
            <a:pPr>
              <a:lnSpc>
                <a:spcPct val="120000"/>
              </a:lnSpc>
              <a:buFont typeface="Wingdings" pitchFamily="2" charset="2"/>
              <a:buChar char="Ø"/>
            </a:pPr>
            <a:r>
              <a:rPr lang="en-US" sz="2400" b="1" dirty="0">
                <a:solidFill>
                  <a:schemeClr val="accent2"/>
                </a:solidFill>
              </a:rPr>
              <a:t> O atoms at the face centers  </a:t>
            </a:r>
          </a:p>
          <a:p>
            <a:pPr>
              <a:lnSpc>
                <a:spcPct val="120000"/>
              </a:lnSpc>
              <a:buFont typeface="Wingdings" pitchFamily="2" charset="2"/>
              <a:buChar char="Ø"/>
            </a:pPr>
            <a:r>
              <a:rPr lang="en-US" sz="2400" b="1" dirty="0">
                <a:solidFill>
                  <a:schemeClr val="accent2"/>
                </a:solidFill>
              </a:rPr>
              <a:t> In groups, define the crystal structure.</a:t>
            </a:r>
          </a:p>
        </p:txBody>
      </p:sp>
      <p:pic>
        <p:nvPicPr>
          <p:cNvPr id="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09" y="5308307"/>
            <a:ext cx="309124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2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par>
                                <p:cTn id="22" presetID="1" presetClass="entr" presetSubtype="0" fill="hold" nodeType="withEffect">
                                  <p:stCondLst>
                                    <p:cond delay="0"/>
                                  </p:stCondLst>
                                  <p:childTnLst>
                                    <p:set>
                                      <p:cBhvr>
                                        <p:cTn id="23" dur="1" fill="hold">
                                          <p:stCondLst>
                                            <p:cond delay="0"/>
                                          </p:stCondLst>
                                        </p:cTn>
                                        <p:tgtEl>
                                          <p:spTgt spid="6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uiExpand="1"/>
      <p:bldP spid="6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2" name="Rectangle 6"/>
          <p:cNvSpPr>
            <a:spLocks noChangeArrowheads="1"/>
          </p:cNvSpPr>
          <p:nvPr/>
        </p:nvSpPr>
        <p:spPr bwMode="auto">
          <a:xfrm>
            <a:off x="-457200" y="3695097"/>
            <a:ext cx="9677400" cy="2278765"/>
          </a:xfrm>
          <a:prstGeom prst="rect">
            <a:avLst/>
          </a:prstGeom>
          <a:noFill/>
          <a:ln w="9525">
            <a:noFill/>
            <a:miter lim="800000"/>
            <a:headEnd/>
            <a:tailEnd/>
          </a:ln>
          <a:effectLst/>
        </p:spPr>
        <p:txBody>
          <a:bodyPr wrap="square">
            <a:spAutoFit/>
          </a:bodyPr>
          <a:lstStyle/>
          <a:p>
            <a:pPr lvl="1" eaLnBrk="0" hangingPunct="0">
              <a:lnSpc>
                <a:spcPct val="80000"/>
              </a:lnSpc>
              <a:spcBef>
                <a:spcPct val="50000"/>
              </a:spcBef>
              <a:buFontTx/>
              <a:buChar char="•"/>
            </a:pPr>
            <a:r>
              <a:rPr lang="en-US" sz="2400" i="1" dirty="0">
                <a:solidFill>
                  <a:schemeClr val="accent2"/>
                </a:solidFill>
              </a:rPr>
              <a:t> </a:t>
            </a:r>
            <a:r>
              <a:rPr lang="en-US" sz="2400" b="1" i="1" dirty="0">
                <a:solidFill>
                  <a:schemeClr val="accent2"/>
                </a:solidFill>
              </a:rPr>
              <a:t>Lattice</a:t>
            </a:r>
            <a:r>
              <a:rPr lang="en-US" sz="2400" b="1" dirty="0">
                <a:solidFill>
                  <a:schemeClr val="accent2"/>
                </a:solidFill>
              </a:rPr>
              <a:t>: Simple Cubic (idealized structure) </a:t>
            </a:r>
          </a:p>
          <a:p>
            <a:pPr lvl="1" eaLnBrk="0" hangingPunct="0">
              <a:lnSpc>
                <a:spcPct val="80000"/>
              </a:lnSpc>
              <a:spcBef>
                <a:spcPct val="50000"/>
              </a:spcBef>
              <a:buFontTx/>
              <a:buChar char="•"/>
            </a:pPr>
            <a:r>
              <a:rPr lang="en-US" sz="2400" b="1" dirty="0">
                <a:solidFill>
                  <a:schemeClr val="accent2"/>
                </a:solidFill>
              </a:rPr>
              <a:t> 1 CaTiO</a:t>
            </a:r>
            <a:r>
              <a:rPr lang="en-US" sz="2400" b="1" baseline="-30000" dirty="0">
                <a:solidFill>
                  <a:schemeClr val="accent2"/>
                </a:solidFill>
              </a:rPr>
              <a:t>3</a:t>
            </a:r>
            <a:r>
              <a:rPr lang="en-US" sz="2400" b="1" dirty="0">
                <a:solidFill>
                  <a:schemeClr val="accent2"/>
                </a:solidFill>
              </a:rPr>
              <a:t> per unit cell </a:t>
            </a:r>
          </a:p>
          <a:p>
            <a:pPr lvl="1" eaLnBrk="0" hangingPunct="0">
              <a:spcBef>
                <a:spcPct val="50000"/>
              </a:spcBef>
              <a:buFontTx/>
              <a:buChar char="•"/>
            </a:pPr>
            <a:r>
              <a:rPr lang="en-US" sz="2400" b="1" i="1" dirty="0">
                <a:solidFill>
                  <a:schemeClr val="accent2"/>
                </a:solidFill>
              </a:rPr>
              <a:t> Cell Basis/Motif</a:t>
            </a:r>
            <a:r>
              <a:rPr lang="en-US" sz="2400" b="1" dirty="0">
                <a:solidFill>
                  <a:schemeClr val="accent2"/>
                </a:solidFill>
              </a:rPr>
              <a:t>: (see A cell diagram) </a:t>
            </a:r>
            <a:r>
              <a:rPr lang="en-US" sz="2400" b="1" dirty="0" err="1">
                <a:solidFill>
                  <a:schemeClr val="accent2"/>
                </a:solidFill>
              </a:rPr>
              <a:t>Ti</a:t>
            </a:r>
            <a:r>
              <a:rPr lang="en-US" sz="2400" b="1" dirty="0">
                <a:solidFill>
                  <a:schemeClr val="accent2"/>
                </a:solidFill>
              </a:rPr>
              <a:t> at (0, 0, 0); Ca at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3 O at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0, 0), (0,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0), (0, 0,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could label differently</a:t>
            </a:r>
          </a:p>
          <a:p>
            <a:pPr lvl="1" eaLnBrk="0" hangingPunct="0">
              <a:lnSpc>
                <a:spcPct val="80000"/>
              </a:lnSpc>
              <a:spcBef>
                <a:spcPct val="50000"/>
              </a:spcBef>
              <a:buFontTx/>
              <a:buChar char="•"/>
            </a:pPr>
            <a:r>
              <a:rPr lang="en-US" sz="2400" b="1" dirty="0">
                <a:solidFill>
                  <a:schemeClr val="accent2"/>
                </a:solidFill>
              </a:rPr>
              <a:t> How many nearest neighbors?</a:t>
            </a:r>
          </a:p>
        </p:txBody>
      </p:sp>
      <p:sp>
        <p:nvSpPr>
          <p:cNvPr id="116743" name="Text Box 7"/>
          <p:cNvSpPr txBox="1">
            <a:spLocks noChangeArrowheads="1"/>
          </p:cNvSpPr>
          <p:nvPr/>
        </p:nvSpPr>
        <p:spPr bwMode="auto">
          <a:xfrm>
            <a:off x="3429000" y="-76200"/>
            <a:ext cx="3810000" cy="488950"/>
          </a:xfrm>
          <a:prstGeom prst="rect">
            <a:avLst/>
          </a:prstGeom>
          <a:noFill/>
          <a:ln w="9525">
            <a:noFill/>
            <a:miter lim="800000"/>
            <a:headEnd/>
            <a:tailEnd/>
          </a:ln>
          <a:effectLst/>
        </p:spPr>
        <p:txBody>
          <a:bodyPr>
            <a:spAutoFit/>
          </a:bodyPr>
          <a:lstStyle/>
          <a:p>
            <a:r>
              <a:rPr lang="en-US" sz="2600" b="1" dirty="0">
                <a:solidFill>
                  <a:srgbClr val="FF6600"/>
                </a:solidFill>
              </a:rPr>
              <a:t>PEROVSKITES</a:t>
            </a:r>
          </a:p>
        </p:txBody>
      </p:sp>
      <p:grpSp>
        <p:nvGrpSpPr>
          <p:cNvPr id="2" name="Group 11"/>
          <p:cNvGrpSpPr>
            <a:grpSpLocks/>
          </p:cNvGrpSpPr>
          <p:nvPr/>
        </p:nvGrpSpPr>
        <p:grpSpPr bwMode="auto">
          <a:xfrm>
            <a:off x="4238625" y="717550"/>
            <a:ext cx="4752975" cy="2781300"/>
            <a:chOff x="1200" y="528"/>
            <a:chExt cx="3282" cy="1944"/>
          </a:xfrm>
        </p:grpSpPr>
        <p:graphicFrame>
          <p:nvGraphicFramePr>
            <p:cNvPr id="116738" name="Object 2"/>
            <p:cNvGraphicFramePr>
              <a:graphicFrameLocks noChangeAspect="1"/>
            </p:cNvGraphicFramePr>
            <p:nvPr/>
          </p:nvGraphicFramePr>
          <p:xfrm>
            <a:off x="1200" y="540"/>
            <a:ext cx="1014" cy="948"/>
          </p:xfrm>
          <a:graphic>
            <a:graphicData uri="http://schemas.openxmlformats.org/presentationml/2006/ole">
              <mc:AlternateContent xmlns:mc="http://schemas.openxmlformats.org/markup-compatibility/2006">
                <mc:Choice xmlns:v="urn:schemas-microsoft-com:vml" Requires="v">
                  <p:oleObj name="Bitmap Image" r:id="rId3" imgW="1609524" imgH="1504762" progId="PBrush">
                    <p:embed/>
                  </p:oleObj>
                </mc:Choice>
                <mc:Fallback>
                  <p:oleObj name="Bitmap Image" r:id="rId3" imgW="1609524" imgH="1504762" progId="PBrush">
                    <p:embed/>
                    <p:pic>
                      <p:nvPicPr>
                        <p:cNvPr id="1167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540"/>
                          <a:ext cx="1014" cy="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39" name="Object 3"/>
            <p:cNvGraphicFramePr>
              <a:graphicFrameLocks noChangeAspect="1"/>
            </p:cNvGraphicFramePr>
            <p:nvPr/>
          </p:nvGraphicFramePr>
          <p:xfrm>
            <a:off x="2352" y="528"/>
            <a:ext cx="960" cy="960"/>
          </p:xfrm>
          <a:graphic>
            <a:graphicData uri="http://schemas.openxmlformats.org/presentationml/2006/ole">
              <mc:AlternateContent xmlns:mc="http://schemas.openxmlformats.org/markup-compatibility/2006">
                <mc:Choice xmlns:v="urn:schemas-microsoft-com:vml" Requires="v">
                  <p:oleObj name="Bitmap Image" r:id="rId5" imgW="1486107" imgH="1486107" progId="PBrush">
                    <p:embed/>
                  </p:oleObj>
                </mc:Choice>
                <mc:Fallback>
                  <p:oleObj name="Bitmap Image" r:id="rId5" imgW="1486107" imgH="1486107" progId="PBrush">
                    <p:embed/>
                    <p:pic>
                      <p:nvPicPr>
                        <p:cNvPr id="11673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 y="528"/>
                          <a:ext cx="960"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0" name="Object 4"/>
            <p:cNvGraphicFramePr>
              <a:graphicFrameLocks noChangeAspect="1"/>
            </p:cNvGraphicFramePr>
            <p:nvPr/>
          </p:nvGraphicFramePr>
          <p:xfrm>
            <a:off x="3464" y="528"/>
            <a:ext cx="952" cy="960"/>
          </p:xfrm>
          <a:graphic>
            <a:graphicData uri="http://schemas.openxmlformats.org/presentationml/2006/ole">
              <mc:AlternateContent xmlns:mc="http://schemas.openxmlformats.org/markup-compatibility/2006">
                <mc:Choice xmlns:v="urn:schemas-microsoft-com:vml" Requires="v">
                  <p:oleObj name="Bitmap Image" r:id="rId7" imgW="1142857" imgH="1152381" progId="PBrush">
                    <p:embed/>
                  </p:oleObj>
                </mc:Choice>
                <mc:Fallback>
                  <p:oleObj name="Bitmap Image" r:id="rId7" imgW="1142857" imgH="1152381" progId="PBrush">
                    <p:embed/>
                    <p:pic>
                      <p:nvPicPr>
                        <p:cNvPr id="11674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4" y="528"/>
                          <a:ext cx="952"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1" name="Object 5"/>
            <p:cNvGraphicFramePr>
              <a:graphicFrameLocks noChangeAspect="1"/>
            </p:cNvGraphicFramePr>
            <p:nvPr/>
          </p:nvGraphicFramePr>
          <p:xfrm>
            <a:off x="1488" y="1684"/>
            <a:ext cx="1518" cy="788"/>
          </p:xfrm>
          <a:graphic>
            <a:graphicData uri="http://schemas.openxmlformats.org/presentationml/2006/ole">
              <mc:AlternateContent xmlns:mc="http://schemas.openxmlformats.org/markup-compatibility/2006">
                <mc:Choice xmlns:v="urn:schemas-microsoft-com:vml" Requires="v">
                  <p:oleObj name="Bitmap Image" r:id="rId9" imgW="2715004" imgH="1409897" progId="PBrush">
                    <p:embed/>
                  </p:oleObj>
                </mc:Choice>
                <mc:Fallback>
                  <p:oleObj name="Bitmap Image" r:id="rId9" imgW="2715004" imgH="1409897" progId="PBrush">
                    <p:embed/>
                    <p:pic>
                      <p:nvPicPr>
                        <p:cNvPr id="11674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8" y="1684"/>
                          <a:ext cx="1518"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4" name="Object 8"/>
            <p:cNvGraphicFramePr>
              <a:graphicFrameLocks noChangeAspect="1"/>
            </p:cNvGraphicFramePr>
            <p:nvPr/>
          </p:nvGraphicFramePr>
          <p:xfrm>
            <a:off x="3072" y="1872"/>
            <a:ext cx="1410" cy="209"/>
          </p:xfrm>
          <a:graphic>
            <a:graphicData uri="http://schemas.openxmlformats.org/presentationml/2006/ole">
              <mc:AlternateContent xmlns:mc="http://schemas.openxmlformats.org/markup-compatibility/2006">
                <mc:Choice xmlns:v="urn:schemas-microsoft-com:vml" Requires="v">
                  <p:oleObj name="Bitmap Image" r:id="rId11" imgW="1095528" imgH="161990" progId="PBrush">
                    <p:embed/>
                  </p:oleObj>
                </mc:Choice>
                <mc:Fallback>
                  <p:oleObj name="Bitmap Image" r:id="rId11" imgW="1095528" imgH="161990" progId="PBrush">
                    <p:embed/>
                    <p:pic>
                      <p:nvPicPr>
                        <p:cNvPr id="116744"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2" y="1872"/>
                          <a:ext cx="1410"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16745" name="Object 9"/>
          <p:cNvGraphicFramePr>
            <a:graphicFrameLocks noChangeAspect="1"/>
          </p:cNvGraphicFramePr>
          <p:nvPr/>
        </p:nvGraphicFramePr>
        <p:xfrm>
          <a:off x="4581525" y="2165350"/>
          <a:ext cx="647700" cy="228600"/>
        </p:xfrm>
        <a:graphic>
          <a:graphicData uri="http://schemas.openxmlformats.org/presentationml/2006/ole">
            <mc:AlternateContent xmlns:mc="http://schemas.openxmlformats.org/markup-compatibility/2006">
              <mc:Choice xmlns:v="urn:schemas-microsoft-com:vml" Requires="v">
                <p:oleObj name="Bitmap Image" r:id="rId13" imgW="647619" imgH="228571" progId="PBrush">
                  <p:embed/>
                </p:oleObj>
              </mc:Choice>
              <mc:Fallback>
                <p:oleObj name="Bitmap Image" r:id="rId13" imgW="647619" imgH="228571" progId="PBrush">
                  <p:embed/>
                  <p:pic>
                    <p:nvPicPr>
                      <p:cNvPr id="116745"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1525" y="2165350"/>
                        <a:ext cx="647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94"/>
          <p:cNvGrpSpPr>
            <a:grpSpLocks/>
          </p:cNvGrpSpPr>
          <p:nvPr/>
        </p:nvGrpSpPr>
        <p:grpSpPr bwMode="auto">
          <a:xfrm>
            <a:off x="-530070" y="317496"/>
            <a:ext cx="4644870" cy="3219454"/>
            <a:chOff x="-178329" y="1216418"/>
            <a:chExt cx="3281994" cy="2160982"/>
          </a:xfrm>
        </p:grpSpPr>
        <p:grpSp>
          <p:nvGrpSpPr>
            <p:cNvPr id="15" name="Group 36"/>
            <p:cNvGrpSpPr>
              <a:grpSpLocks noChangeAspect="1"/>
            </p:cNvGrpSpPr>
            <p:nvPr/>
          </p:nvGrpSpPr>
          <p:grpSpPr bwMode="auto">
            <a:xfrm>
              <a:off x="1334112" y="1727893"/>
              <a:ext cx="1598070" cy="1649507"/>
              <a:chOff x="4278759" y="1078712"/>
              <a:chExt cx="1775498" cy="1833117"/>
            </a:xfrm>
          </p:grpSpPr>
          <p:sp>
            <p:nvSpPr>
              <p:cNvPr id="22" name="Oval 21"/>
              <p:cNvSpPr/>
              <p:nvPr/>
            </p:nvSpPr>
            <p:spPr>
              <a:xfrm>
                <a:off x="4494069" y="1754559"/>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4415919" y="1526513"/>
                <a:ext cx="1234440" cy="1234440"/>
              </a:xfrm>
              <a:prstGeom prst="rect">
                <a:avLst/>
              </a:prstGeom>
              <a:noFill/>
              <a:ln w="12700">
                <a:noFill/>
              </a:ln>
              <a:effectLst/>
              <a:scene3d>
                <a:camera prst="orthographicFront">
                  <a:rot lat="897658" lon="909370" rev="0"/>
                </a:camera>
                <a:lightRig rig="threePt" dir="t"/>
              </a:scene3d>
              <a:sp3d extrusionH="1460500" prstMaterial="legacyWirefram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5278750" y="1595093"/>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Can 24"/>
              <p:cNvSpPr/>
              <p:nvPr/>
            </p:nvSpPr>
            <p:spPr>
              <a:xfrm rot="16380000">
                <a:off x="5515201" y="1710712"/>
                <a:ext cx="41148" cy="493776"/>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4629650" y="2272367"/>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5766221" y="2386049"/>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4569828" y="1078712"/>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5766219" y="1192393"/>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5484490" y="2623793"/>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5492468" y="1419654"/>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4288329" y="1360644"/>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4278759" y="2555213"/>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5048290" y="2387752"/>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5690230" y="1813570"/>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Can 35"/>
              <p:cNvSpPr/>
              <p:nvPr/>
            </p:nvSpPr>
            <p:spPr>
              <a:xfrm>
                <a:off x="5192308" y="1899714"/>
                <a:ext cx="41148" cy="534924"/>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Can 36"/>
              <p:cNvSpPr/>
              <p:nvPr/>
            </p:nvSpPr>
            <p:spPr>
              <a:xfrm>
                <a:off x="5192308" y="1301633"/>
                <a:ext cx="41148" cy="548640"/>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5048290" y="1174043"/>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Can 38"/>
              <p:cNvSpPr/>
              <p:nvPr/>
            </p:nvSpPr>
            <p:spPr>
              <a:xfrm rot="5580000">
                <a:off x="4963124" y="1712956"/>
                <a:ext cx="41148" cy="411480"/>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Can 39"/>
              <p:cNvSpPr/>
              <p:nvPr/>
            </p:nvSpPr>
            <p:spPr>
              <a:xfrm rot="13800000">
                <a:off x="5331385" y="1737309"/>
                <a:ext cx="41148" cy="164592"/>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a:xfrm>
                <a:off x="5089438" y="1797649"/>
                <a:ext cx="246888" cy="246888"/>
              </a:xfrm>
              <a:prstGeom prst="ellipse">
                <a:avLst/>
              </a:prstGeom>
              <a:solidFill>
                <a:srgbClr val="0070C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Can 41"/>
              <p:cNvSpPr/>
              <p:nvPr/>
            </p:nvSpPr>
            <p:spPr>
              <a:xfrm rot="2400000">
                <a:off x="5084879" y="1936721"/>
                <a:ext cx="41148" cy="205740"/>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a:xfrm>
                <a:off x="4829953" y="1971461"/>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 name="Line 6"/>
            <p:cNvSpPr>
              <a:spLocks noChangeShapeType="1"/>
            </p:cNvSpPr>
            <p:nvPr/>
          </p:nvSpPr>
          <p:spPr bwMode="auto">
            <a:xfrm>
              <a:off x="1239940" y="2213627"/>
              <a:ext cx="769938" cy="168275"/>
            </a:xfrm>
            <a:prstGeom prst="line">
              <a:avLst/>
            </a:prstGeom>
            <a:noFill/>
            <a:ln w="19050">
              <a:solidFill>
                <a:schemeClr val="tx1"/>
              </a:solidFill>
              <a:round/>
              <a:headEnd/>
              <a:tailEnd type="triangle" w="med" len="med"/>
            </a:ln>
          </p:spPr>
          <p:txBody>
            <a:bodyPr/>
            <a:lstStyle/>
            <a:p>
              <a:endParaRPr lang="en-US"/>
            </a:p>
          </p:txBody>
        </p:sp>
        <p:sp>
          <p:nvSpPr>
            <p:cNvPr id="17" name="Line 7"/>
            <p:cNvSpPr>
              <a:spLocks noChangeShapeType="1"/>
            </p:cNvSpPr>
            <p:nvPr/>
          </p:nvSpPr>
          <p:spPr bwMode="auto">
            <a:xfrm flipV="1">
              <a:off x="1143103" y="2202515"/>
              <a:ext cx="107950" cy="371475"/>
            </a:xfrm>
            <a:prstGeom prst="line">
              <a:avLst/>
            </a:prstGeom>
            <a:noFill/>
            <a:ln w="19050">
              <a:solidFill>
                <a:schemeClr val="tx1"/>
              </a:solidFill>
              <a:round/>
              <a:headEnd/>
              <a:tailEnd/>
            </a:ln>
          </p:spPr>
          <p:txBody>
            <a:bodyPr/>
            <a:lstStyle/>
            <a:p>
              <a:endParaRPr lang="en-US"/>
            </a:p>
          </p:txBody>
        </p:sp>
        <p:sp>
          <p:nvSpPr>
            <p:cNvPr id="18" name="Text Box 9"/>
            <p:cNvSpPr txBox="1">
              <a:spLocks noChangeArrowheads="1"/>
            </p:cNvSpPr>
            <p:nvPr/>
          </p:nvSpPr>
          <p:spPr bwMode="auto">
            <a:xfrm>
              <a:off x="737051" y="1216418"/>
              <a:ext cx="1220608" cy="268564"/>
            </a:xfrm>
            <a:prstGeom prst="rect">
              <a:avLst/>
            </a:prstGeom>
            <a:noFill/>
            <a:ln w="9525">
              <a:noFill/>
              <a:miter lim="800000"/>
              <a:headEnd/>
              <a:tailEnd/>
            </a:ln>
          </p:spPr>
          <p:txBody>
            <a:bodyPr>
              <a:spAutoFit/>
            </a:bodyPr>
            <a:lstStyle/>
            <a:p>
              <a:pPr algn="ctr">
                <a:spcBef>
                  <a:spcPct val="50000"/>
                </a:spcBef>
              </a:pPr>
              <a:r>
                <a:rPr lang="en-US" sz="2000" b="1" dirty="0">
                  <a:solidFill>
                    <a:srgbClr val="006600"/>
                  </a:solidFill>
                  <a:latin typeface="Helvetica" pitchFamily="34" charset="0"/>
                </a:rPr>
                <a:t>A-site (</a:t>
              </a:r>
              <a:r>
                <a:rPr lang="en-US" sz="2000" b="1" dirty="0" err="1">
                  <a:solidFill>
                    <a:srgbClr val="006600"/>
                  </a:solidFill>
                  <a:latin typeface="Helvetica" pitchFamily="34" charset="0"/>
                </a:rPr>
                <a:t>Ca</a:t>
              </a:r>
              <a:r>
                <a:rPr lang="en-US" sz="2000" b="1" dirty="0">
                  <a:solidFill>
                    <a:srgbClr val="006600"/>
                  </a:solidFill>
                  <a:latin typeface="Helvetica" pitchFamily="34" charset="0"/>
                </a:rPr>
                <a:t>)</a:t>
              </a:r>
            </a:p>
          </p:txBody>
        </p:sp>
        <p:sp>
          <p:nvSpPr>
            <p:cNvPr id="19" name="Text Box 10"/>
            <p:cNvSpPr txBox="1">
              <a:spLocks noChangeArrowheads="1"/>
            </p:cNvSpPr>
            <p:nvPr/>
          </p:nvSpPr>
          <p:spPr bwMode="auto">
            <a:xfrm>
              <a:off x="1884465" y="1283517"/>
              <a:ext cx="1219200" cy="396875"/>
            </a:xfrm>
            <a:prstGeom prst="rect">
              <a:avLst/>
            </a:prstGeom>
            <a:noFill/>
            <a:ln w="9525">
              <a:noFill/>
              <a:miter lim="800000"/>
              <a:headEnd/>
              <a:tailEnd/>
            </a:ln>
          </p:spPr>
          <p:txBody>
            <a:bodyPr>
              <a:spAutoFit/>
            </a:bodyPr>
            <a:lstStyle/>
            <a:p>
              <a:pPr algn="ctr">
                <a:spcBef>
                  <a:spcPct val="50000"/>
                </a:spcBef>
              </a:pPr>
              <a:r>
                <a:rPr lang="en-US" sz="2000" b="1">
                  <a:solidFill>
                    <a:srgbClr val="D60000"/>
                  </a:solidFill>
                  <a:latin typeface="Helvetica" pitchFamily="34" charset="0"/>
                </a:rPr>
                <a:t>Oxygen</a:t>
              </a:r>
            </a:p>
          </p:txBody>
        </p:sp>
        <p:sp>
          <p:nvSpPr>
            <p:cNvPr id="20" name="Text Box 11"/>
            <p:cNvSpPr txBox="1">
              <a:spLocks noChangeArrowheads="1"/>
            </p:cNvSpPr>
            <p:nvPr/>
          </p:nvSpPr>
          <p:spPr bwMode="auto">
            <a:xfrm>
              <a:off x="411577" y="2509366"/>
              <a:ext cx="1219020" cy="70180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000" b="1" dirty="0">
                  <a:solidFill>
                    <a:schemeClr val="accent4">
                      <a:lumMod val="75000"/>
                    </a:schemeClr>
                  </a:solidFill>
                  <a:latin typeface="Helvetica" pitchFamily="1" charset="0"/>
                  <a:cs typeface="+mn-cs"/>
                </a:rPr>
                <a:t>B-site (Ti)</a:t>
              </a:r>
            </a:p>
          </p:txBody>
        </p:sp>
        <p:sp>
          <p:nvSpPr>
            <p:cNvPr id="21" name="TextBox 18"/>
            <p:cNvSpPr txBox="1">
              <a:spLocks noChangeArrowheads="1"/>
            </p:cNvSpPr>
            <p:nvPr/>
          </p:nvSpPr>
          <p:spPr bwMode="auto">
            <a:xfrm>
              <a:off x="-178329" y="1829558"/>
              <a:ext cx="1612900" cy="247905"/>
            </a:xfrm>
            <a:prstGeom prst="rect">
              <a:avLst/>
            </a:prstGeom>
            <a:noFill/>
            <a:ln w="9525">
              <a:noFill/>
              <a:miter lim="800000"/>
              <a:headEnd/>
              <a:tailEnd/>
            </a:ln>
          </p:spPr>
          <p:txBody>
            <a:bodyPr>
              <a:spAutoFit/>
            </a:bodyPr>
            <a:lstStyle/>
            <a:p>
              <a:pPr algn="ctr"/>
              <a:r>
                <a:rPr lang="en-US" b="1" dirty="0">
                  <a:latin typeface="Helvetica" pitchFamily="34" charset="0"/>
                </a:rPr>
                <a:t>CaTiO</a:t>
              </a:r>
              <a:r>
                <a:rPr lang="en-US" b="1" baseline="-25000" dirty="0">
                  <a:latin typeface="Helvetica" pitchFamily="34" charset="0"/>
                </a:rPr>
                <a:t>3</a:t>
              </a:r>
              <a:endParaRPr lang="en-US" b="1" dirty="0">
                <a:latin typeface="Helvetica" pitchFamily="34" charset="0"/>
              </a:endParaRPr>
            </a:p>
          </p:txBody>
        </p:sp>
      </p:grpSp>
    </p:spTree>
    <p:extLst>
      <p:ext uri="{BB962C8B-B14F-4D97-AF65-F5344CB8AC3E}">
        <p14:creationId xmlns:p14="http://schemas.microsoft.com/office/powerpoint/2010/main" val="232211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7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7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2" name="Rectangle 6"/>
          <p:cNvSpPr>
            <a:spLocks noChangeArrowheads="1"/>
          </p:cNvSpPr>
          <p:nvPr/>
        </p:nvSpPr>
        <p:spPr bwMode="auto">
          <a:xfrm>
            <a:off x="-457200" y="3695097"/>
            <a:ext cx="9677400" cy="2751522"/>
          </a:xfrm>
          <a:prstGeom prst="rect">
            <a:avLst/>
          </a:prstGeom>
          <a:noFill/>
          <a:ln w="9525">
            <a:noFill/>
            <a:miter lim="800000"/>
            <a:headEnd/>
            <a:tailEnd/>
          </a:ln>
          <a:effectLst/>
        </p:spPr>
        <p:txBody>
          <a:bodyPr wrap="square">
            <a:spAutoFit/>
          </a:bodyPr>
          <a:lstStyle/>
          <a:p>
            <a:pPr lvl="1" eaLnBrk="0" hangingPunct="0">
              <a:lnSpc>
                <a:spcPct val="80000"/>
              </a:lnSpc>
              <a:spcBef>
                <a:spcPct val="50000"/>
              </a:spcBef>
              <a:buFontTx/>
              <a:buChar char="•"/>
            </a:pPr>
            <a:r>
              <a:rPr lang="en-US" sz="2400" i="1" dirty="0">
                <a:solidFill>
                  <a:schemeClr val="accent2"/>
                </a:solidFill>
              </a:rPr>
              <a:t> </a:t>
            </a:r>
            <a:r>
              <a:rPr lang="en-US" sz="2400" b="1" i="1" dirty="0">
                <a:solidFill>
                  <a:schemeClr val="accent2"/>
                </a:solidFill>
              </a:rPr>
              <a:t>Lattice</a:t>
            </a:r>
            <a:r>
              <a:rPr lang="en-US" sz="2400" b="1" dirty="0">
                <a:solidFill>
                  <a:schemeClr val="accent2"/>
                </a:solidFill>
              </a:rPr>
              <a:t>: Simple Cubic (idealized structure) </a:t>
            </a:r>
          </a:p>
          <a:p>
            <a:pPr lvl="1" eaLnBrk="0" hangingPunct="0">
              <a:lnSpc>
                <a:spcPct val="80000"/>
              </a:lnSpc>
              <a:spcBef>
                <a:spcPct val="50000"/>
              </a:spcBef>
              <a:buFontTx/>
              <a:buChar char="•"/>
            </a:pPr>
            <a:r>
              <a:rPr lang="en-US" sz="2400" b="1" dirty="0">
                <a:solidFill>
                  <a:schemeClr val="accent2"/>
                </a:solidFill>
              </a:rPr>
              <a:t> 1 CaTiO</a:t>
            </a:r>
            <a:r>
              <a:rPr lang="en-US" sz="2400" b="1" baseline="-30000" dirty="0">
                <a:solidFill>
                  <a:schemeClr val="accent2"/>
                </a:solidFill>
              </a:rPr>
              <a:t>3</a:t>
            </a:r>
            <a:r>
              <a:rPr lang="en-US" sz="2400" b="1" dirty="0">
                <a:solidFill>
                  <a:schemeClr val="accent2"/>
                </a:solidFill>
              </a:rPr>
              <a:t> per unit cell </a:t>
            </a:r>
          </a:p>
          <a:p>
            <a:pPr lvl="1" eaLnBrk="0" hangingPunct="0">
              <a:spcBef>
                <a:spcPct val="50000"/>
              </a:spcBef>
              <a:buFontTx/>
              <a:buChar char="•"/>
            </a:pPr>
            <a:r>
              <a:rPr lang="en-US" sz="2400" b="1" i="1" dirty="0">
                <a:solidFill>
                  <a:schemeClr val="accent2"/>
                </a:solidFill>
              </a:rPr>
              <a:t> Cell Basis/Motif</a:t>
            </a:r>
            <a:r>
              <a:rPr lang="en-US" sz="2400" b="1" dirty="0">
                <a:solidFill>
                  <a:schemeClr val="accent2"/>
                </a:solidFill>
              </a:rPr>
              <a:t>: (see A cell diagram) </a:t>
            </a:r>
            <a:r>
              <a:rPr lang="en-US" sz="2400" b="1" dirty="0" err="1">
                <a:solidFill>
                  <a:schemeClr val="accent2"/>
                </a:solidFill>
              </a:rPr>
              <a:t>Ti</a:t>
            </a:r>
            <a:r>
              <a:rPr lang="en-US" sz="2400" b="1" dirty="0">
                <a:solidFill>
                  <a:schemeClr val="accent2"/>
                </a:solidFill>
              </a:rPr>
              <a:t> at (0, 0, 0); Ca at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3 O at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0, 0), (0,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0), (0, 0,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could label differently</a:t>
            </a:r>
          </a:p>
          <a:p>
            <a:pPr lvl="1" eaLnBrk="0" hangingPunct="0">
              <a:lnSpc>
                <a:spcPct val="80000"/>
              </a:lnSpc>
              <a:spcBef>
                <a:spcPct val="50000"/>
              </a:spcBef>
              <a:buFontTx/>
              <a:buChar char="•"/>
            </a:pPr>
            <a:r>
              <a:rPr lang="en-US" sz="2400" b="1" dirty="0">
                <a:solidFill>
                  <a:schemeClr val="accent2"/>
                </a:solidFill>
              </a:rPr>
              <a:t> How many nearest neighbors?</a:t>
            </a:r>
          </a:p>
          <a:p>
            <a:pPr lvl="1" eaLnBrk="0" hangingPunct="0">
              <a:lnSpc>
                <a:spcPct val="80000"/>
              </a:lnSpc>
              <a:spcBef>
                <a:spcPct val="50000"/>
              </a:spcBef>
              <a:buFontTx/>
              <a:buChar char="•"/>
            </a:pPr>
            <a:r>
              <a:rPr lang="en-US" sz="2400" b="1" dirty="0">
                <a:solidFill>
                  <a:schemeClr val="accent2"/>
                </a:solidFill>
              </a:rPr>
              <a:t>Ca 12-coordinate by O, Ti 6-coordinate by O,  O distorted octahedral </a:t>
            </a:r>
            <a:r>
              <a:rPr lang="en-US" sz="2400" dirty="0"/>
              <a:t> </a:t>
            </a:r>
          </a:p>
        </p:txBody>
      </p:sp>
      <p:sp>
        <p:nvSpPr>
          <p:cNvPr id="116743" name="Text Box 7"/>
          <p:cNvSpPr txBox="1">
            <a:spLocks noChangeArrowheads="1"/>
          </p:cNvSpPr>
          <p:nvPr/>
        </p:nvSpPr>
        <p:spPr bwMode="auto">
          <a:xfrm>
            <a:off x="3429000" y="-76200"/>
            <a:ext cx="3810000" cy="488950"/>
          </a:xfrm>
          <a:prstGeom prst="rect">
            <a:avLst/>
          </a:prstGeom>
          <a:noFill/>
          <a:ln w="9525">
            <a:noFill/>
            <a:miter lim="800000"/>
            <a:headEnd/>
            <a:tailEnd/>
          </a:ln>
          <a:effectLst/>
        </p:spPr>
        <p:txBody>
          <a:bodyPr>
            <a:spAutoFit/>
          </a:bodyPr>
          <a:lstStyle/>
          <a:p>
            <a:r>
              <a:rPr lang="en-US" sz="2600" b="1" dirty="0">
                <a:solidFill>
                  <a:srgbClr val="FF6600"/>
                </a:solidFill>
              </a:rPr>
              <a:t>PEROVSKITES</a:t>
            </a:r>
          </a:p>
        </p:txBody>
      </p:sp>
      <p:grpSp>
        <p:nvGrpSpPr>
          <p:cNvPr id="2" name="Group 11"/>
          <p:cNvGrpSpPr>
            <a:grpSpLocks/>
          </p:cNvGrpSpPr>
          <p:nvPr/>
        </p:nvGrpSpPr>
        <p:grpSpPr bwMode="auto">
          <a:xfrm>
            <a:off x="4238625" y="717550"/>
            <a:ext cx="4752975" cy="2781300"/>
            <a:chOff x="1200" y="528"/>
            <a:chExt cx="3282" cy="1944"/>
          </a:xfrm>
        </p:grpSpPr>
        <p:graphicFrame>
          <p:nvGraphicFramePr>
            <p:cNvPr id="116738" name="Object 2"/>
            <p:cNvGraphicFramePr>
              <a:graphicFrameLocks noChangeAspect="1"/>
            </p:cNvGraphicFramePr>
            <p:nvPr/>
          </p:nvGraphicFramePr>
          <p:xfrm>
            <a:off x="1200" y="540"/>
            <a:ext cx="1014" cy="948"/>
          </p:xfrm>
          <a:graphic>
            <a:graphicData uri="http://schemas.openxmlformats.org/presentationml/2006/ole">
              <mc:AlternateContent xmlns:mc="http://schemas.openxmlformats.org/markup-compatibility/2006">
                <mc:Choice xmlns:v="urn:schemas-microsoft-com:vml" Requires="v">
                  <p:oleObj name="Bitmap Image" r:id="rId3" imgW="1609524" imgH="1504762" progId="PBrush">
                    <p:embed/>
                  </p:oleObj>
                </mc:Choice>
                <mc:Fallback>
                  <p:oleObj name="Bitmap Image" r:id="rId3" imgW="1609524" imgH="150476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540"/>
                          <a:ext cx="1014" cy="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39" name="Object 3"/>
            <p:cNvGraphicFramePr>
              <a:graphicFrameLocks noChangeAspect="1"/>
            </p:cNvGraphicFramePr>
            <p:nvPr/>
          </p:nvGraphicFramePr>
          <p:xfrm>
            <a:off x="2352" y="528"/>
            <a:ext cx="960" cy="960"/>
          </p:xfrm>
          <a:graphic>
            <a:graphicData uri="http://schemas.openxmlformats.org/presentationml/2006/ole">
              <mc:AlternateContent xmlns:mc="http://schemas.openxmlformats.org/markup-compatibility/2006">
                <mc:Choice xmlns:v="urn:schemas-microsoft-com:vml" Requires="v">
                  <p:oleObj name="Bitmap Image" r:id="rId5" imgW="1486107" imgH="1486107" progId="PBrush">
                    <p:embed/>
                  </p:oleObj>
                </mc:Choice>
                <mc:Fallback>
                  <p:oleObj name="Bitmap Image" r:id="rId5" imgW="1486107" imgH="1486107"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 y="528"/>
                          <a:ext cx="960"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0" name="Object 4"/>
            <p:cNvGraphicFramePr>
              <a:graphicFrameLocks noChangeAspect="1"/>
            </p:cNvGraphicFramePr>
            <p:nvPr/>
          </p:nvGraphicFramePr>
          <p:xfrm>
            <a:off x="3464" y="528"/>
            <a:ext cx="952" cy="960"/>
          </p:xfrm>
          <a:graphic>
            <a:graphicData uri="http://schemas.openxmlformats.org/presentationml/2006/ole">
              <mc:AlternateContent xmlns:mc="http://schemas.openxmlformats.org/markup-compatibility/2006">
                <mc:Choice xmlns:v="urn:schemas-microsoft-com:vml" Requires="v">
                  <p:oleObj name="Bitmap Image" r:id="rId7" imgW="1142857" imgH="1152381" progId="PBrush">
                    <p:embed/>
                  </p:oleObj>
                </mc:Choice>
                <mc:Fallback>
                  <p:oleObj name="Bitmap Image" r:id="rId7" imgW="1142857" imgH="1152381" progId="PBrus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4" y="528"/>
                          <a:ext cx="952"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1" name="Object 5"/>
            <p:cNvGraphicFramePr>
              <a:graphicFrameLocks noChangeAspect="1"/>
            </p:cNvGraphicFramePr>
            <p:nvPr/>
          </p:nvGraphicFramePr>
          <p:xfrm>
            <a:off x="1488" y="1684"/>
            <a:ext cx="1518" cy="788"/>
          </p:xfrm>
          <a:graphic>
            <a:graphicData uri="http://schemas.openxmlformats.org/presentationml/2006/ole">
              <mc:AlternateContent xmlns:mc="http://schemas.openxmlformats.org/markup-compatibility/2006">
                <mc:Choice xmlns:v="urn:schemas-microsoft-com:vml" Requires="v">
                  <p:oleObj name="Bitmap Image" r:id="rId9" imgW="2715004" imgH="1409897" progId="PBrush">
                    <p:embed/>
                  </p:oleObj>
                </mc:Choice>
                <mc:Fallback>
                  <p:oleObj name="Bitmap Image" r:id="rId9" imgW="2715004" imgH="1409897" progId="PBrush">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8" y="1684"/>
                          <a:ext cx="1518"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4" name="Object 8"/>
            <p:cNvGraphicFramePr>
              <a:graphicFrameLocks noChangeAspect="1"/>
            </p:cNvGraphicFramePr>
            <p:nvPr/>
          </p:nvGraphicFramePr>
          <p:xfrm>
            <a:off x="3072" y="1872"/>
            <a:ext cx="1410" cy="209"/>
          </p:xfrm>
          <a:graphic>
            <a:graphicData uri="http://schemas.openxmlformats.org/presentationml/2006/ole">
              <mc:AlternateContent xmlns:mc="http://schemas.openxmlformats.org/markup-compatibility/2006">
                <mc:Choice xmlns:v="urn:schemas-microsoft-com:vml" Requires="v">
                  <p:oleObj name="Bitmap Image" r:id="rId11" imgW="1095528" imgH="161990" progId="PBrush">
                    <p:embed/>
                  </p:oleObj>
                </mc:Choice>
                <mc:Fallback>
                  <p:oleObj name="Bitmap Image" r:id="rId11" imgW="1095528" imgH="161990" progId="PBrush">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2" y="1872"/>
                          <a:ext cx="1410"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16745" name="Object 9"/>
          <p:cNvGraphicFramePr>
            <a:graphicFrameLocks noChangeAspect="1"/>
          </p:cNvGraphicFramePr>
          <p:nvPr>
            <p:extLst>
              <p:ext uri="{D42A27DB-BD31-4B8C-83A1-F6EECF244321}">
                <p14:modId xmlns:p14="http://schemas.microsoft.com/office/powerpoint/2010/main" val="3232661555"/>
              </p:ext>
            </p:extLst>
          </p:nvPr>
        </p:nvGraphicFramePr>
        <p:xfrm>
          <a:off x="4581525" y="2165350"/>
          <a:ext cx="647700" cy="228600"/>
        </p:xfrm>
        <a:graphic>
          <a:graphicData uri="http://schemas.openxmlformats.org/presentationml/2006/ole">
            <mc:AlternateContent xmlns:mc="http://schemas.openxmlformats.org/markup-compatibility/2006">
              <mc:Choice xmlns:v="urn:schemas-microsoft-com:vml" Requires="v">
                <p:oleObj name="Bitmap Image" r:id="rId13" imgW="647619" imgH="228571" progId="PBrush">
                  <p:embed/>
                </p:oleObj>
              </mc:Choice>
              <mc:Fallback>
                <p:oleObj name="Bitmap Image" r:id="rId13" imgW="647619" imgH="228571" progId="PBrush">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1525" y="2165350"/>
                        <a:ext cx="647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94"/>
          <p:cNvGrpSpPr>
            <a:grpSpLocks/>
          </p:cNvGrpSpPr>
          <p:nvPr/>
        </p:nvGrpSpPr>
        <p:grpSpPr bwMode="auto">
          <a:xfrm>
            <a:off x="-530070" y="317496"/>
            <a:ext cx="4644870" cy="3219454"/>
            <a:chOff x="-178329" y="1216418"/>
            <a:chExt cx="3281994" cy="2160982"/>
          </a:xfrm>
        </p:grpSpPr>
        <p:grpSp>
          <p:nvGrpSpPr>
            <p:cNvPr id="15" name="Group 36"/>
            <p:cNvGrpSpPr>
              <a:grpSpLocks noChangeAspect="1"/>
            </p:cNvGrpSpPr>
            <p:nvPr/>
          </p:nvGrpSpPr>
          <p:grpSpPr bwMode="auto">
            <a:xfrm>
              <a:off x="1334112" y="1727893"/>
              <a:ext cx="1598070" cy="1649507"/>
              <a:chOff x="4278759" y="1078712"/>
              <a:chExt cx="1775498" cy="1833117"/>
            </a:xfrm>
          </p:grpSpPr>
          <p:sp>
            <p:nvSpPr>
              <p:cNvPr id="22" name="Oval 21"/>
              <p:cNvSpPr/>
              <p:nvPr/>
            </p:nvSpPr>
            <p:spPr>
              <a:xfrm>
                <a:off x="4494069" y="1754559"/>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4415919" y="1526513"/>
                <a:ext cx="1234440" cy="1234440"/>
              </a:xfrm>
              <a:prstGeom prst="rect">
                <a:avLst/>
              </a:prstGeom>
              <a:noFill/>
              <a:ln w="12700">
                <a:noFill/>
              </a:ln>
              <a:effectLst/>
              <a:scene3d>
                <a:camera prst="orthographicFront">
                  <a:rot lat="897658" lon="909370" rev="0"/>
                </a:camera>
                <a:lightRig rig="threePt" dir="t"/>
              </a:scene3d>
              <a:sp3d extrusionH="1460500" prstMaterial="legacyWirefram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5278750" y="1595093"/>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Can 24"/>
              <p:cNvSpPr/>
              <p:nvPr/>
            </p:nvSpPr>
            <p:spPr>
              <a:xfrm rot="16380000">
                <a:off x="5515201" y="1710712"/>
                <a:ext cx="41148" cy="493776"/>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4629650" y="2272367"/>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5766221" y="2386049"/>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4569828" y="1078712"/>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5766219" y="1192393"/>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5484490" y="2623793"/>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5492468" y="1419654"/>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4288329" y="1360644"/>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4278759" y="2555213"/>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5048290" y="2387752"/>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5690230" y="1813570"/>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Can 35"/>
              <p:cNvSpPr/>
              <p:nvPr/>
            </p:nvSpPr>
            <p:spPr>
              <a:xfrm>
                <a:off x="5192308" y="1899714"/>
                <a:ext cx="41148" cy="534924"/>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Can 36"/>
              <p:cNvSpPr/>
              <p:nvPr/>
            </p:nvSpPr>
            <p:spPr>
              <a:xfrm>
                <a:off x="5192308" y="1301633"/>
                <a:ext cx="41148" cy="548640"/>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5048290" y="1174043"/>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Can 38"/>
              <p:cNvSpPr/>
              <p:nvPr/>
            </p:nvSpPr>
            <p:spPr>
              <a:xfrm rot="5580000">
                <a:off x="4963124" y="1712956"/>
                <a:ext cx="41148" cy="411480"/>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Can 39"/>
              <p:cNvSpPr/>
              <p:nvPr/>
            </p:nvSpPr>
            <p:spPr>
              <a:xfrm rot="13800000">
                <a:off x="5331385" y="1737309"/>
                <a:ext cx="41148" cy="164592"/>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a:xfrm>
                <a:off x="5089438" y="1797649"/>
                <a:ext cx="246888" cy="246888"/>
              </a:xfrm>
              <a:prstGeom prst="ellipse">
                <a:avLst/>
              </a:prstGeom>
              <a:solidFill>
                <a:srgbClr val="0070C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Can 41"/>
              <p:cNvSpPr/>
              <p:nvPr/>
            </p:nvSpPr>
            <p:spPr>
              <a:xfrm rot="2400000">
                <a:off x="5084879" y="1936721"/>
                <a:ext cx="41148" cy="205740"/>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a:xfrm>
                <a:off x="4829953" y="1971461"/>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 name="Line 6"/>
            <p:cNvSpPr>
              <a:spLocks noChangeShapeType="1"/>
            </p:cNvSpPr>
            <p:nvPr/>
          </p:nvSpPr>
          <p:spPr bwMode="auto">
            <a:xfrm>
              <a:off x="1239940" y="2213627"/>
              <a:ext cx="769938" cy="168275"/>
            </a:xfrm>
            <a:prstGeom prst="line">
              <a:avLst/>
            </a:prstGeom>
            <a:noFill/>
            <a:ln w="19050">
              <a:solidFill>
                <a:schemeClr val="tx1"/>
              </a:solidFill>
              <a:round/>
              <a:headEnd/>
              <a:tailEnd type="triangle" w="med" len="med"/>
            </a:ln>
          </p:spPr>
          <p:txBody>
            <a:bodyPr/>
            <a:lstStyle/>
            <a:p>
              <a:endParaRPr lang="en-US"/>
            </a:p>
          </p:txBody>
        </p:sp>
        <p:sp>
          <p:nvSpPr>
            <p:cNvPr id="17" name="Line 7"/>
            <p:cNvSpPr>
              <a:spLocks noChangeShapeType="1"/>
            </p:cNvSpPr>
            <p:nvPr/>
          </p:nvSpPr>
          <p:spPr bwMode="auto">
            <a:xfrm flipV="1">
              <a:off x="1143103" y="2202515"/>
              <a:ext cx="107950" cy="371475"/>
            </a:xfrm>
            <a:prstGeom prst="line">
              <a:avLst/>
            </a:prstGeom>
            <a:noFill/>
            <a:ln w="19050">
              <a:solidFill>
                <a:schemeClr val="tx1"/>
              </a:solidFill>
              <a:round/>
              <a:headEnd/>
              <a:tailEnd/>
            </a:ln>
          </p:spPr>
          <p:txBody>
            <a:bodyPr/>
            <a:lstStyle/>
            <a:p>
              <a:endParaRPr lang="en-US"/>
            </a:p>
          </p:txBody>
        </p:sp>
        <p:sp>
          <p:nvSpPr>
            <p:cNvPr id="18" name="Text Box 9"/>
            <p:cNvSpPr txBox="1">
              <a:spLocks noChangeArrowheads="1"/>
            </p:cNvSpPr>
            <p:nvPr/>
          </p:nvSpPr>
          <p:spPr bwMode="auto">
            <a:xfrm>
              <a:off x="737051" y="1216418"/>
              <a:ext cx="1220608" cy="268564"/>
            </a:xfrm>
            <a:prstGeom prst="rect">
              <a:avLst/>
            </a:prstGeom>
            <a:noFill/>
            <a:ln w="9525">
              <a:noFill/>
              <a:miter lim="800000"/>
              <a:headEnd/>
              <a:tailEnd/>
            </a:ln>
          </p:spPr>
          <p:txBody>
            <a:bodyPr>
              <a:spAutoFit/>
            </a:bodyPr>
            <a:lstStyle/>
            <a:p>
              <a:pPr algn="ctr">
                <a:spcBef>
                  <a:spcPct val="50000"/>
                </a:spcBef>
              </a:pPr>
              <a:r>
                <a:rPr lang="en-US" sz="2000" b="1" dirty="0">
                  <a:solidFill>
                    <a:srgbClr val="006600"/>
                  </a:solidFill>
                  <a:latin typeface="Helvetica" pitchFamily="34" charset="0"/>
                </a:rPr>
                <a:t>A-site (</a:t>
              </a:r>
              <a:r>
                <a:rPr lang="en-US" sz="2000" b="1" dirty="0" err="1">
                  <a:solidFill>
                    <a:srgbClr val="006600"/>
                  </a:solidFill>
                  <a:latin typeface="Helvetica" pitchFamily="34" charset="0"/>
                </a:rPr>
                <a:t>Ca</a:t>
              </a:r>
              <a:r>
                <a:rPr lang="en-US" sz="2000" b="1" dirty="0">
                  <a:solidFill>
                    <a:srgbClr val="006600"/>
                  </a:solidFill>
                  <a:latin typeface="Helvetica" pitchFamily="34" charset="0"/>
                </a:rPr>
                <a:t>)</a:t>
              </a:r>
            </a:p>
          </p:txBody>
        </p:sp>
        <p:sp>
          <p:nvSpPr>
            <p:cNvPr id="19" name="Text Box 10"/>
            <p:cNvSpPr txBox="1">
              <a:spLocks noChangeArrowheads="1"/>
            </p:cNvSpPr>
            <p:nvPr/>
          </p:nvSpPr>
          <p:spPr bwMode="auto">
            <a:xfrm>
              <a:off x="1884465" y="1283517"/>
              <a:ext cx="1219200" cy="396875"/>
            </a:xfrm>
            <a:prstGeom prst="rect">
              <a:avLst/>
            </a:prstGeom>
            <a:noFill/>
            <a:ln w="9525">
              <a:noFill/>
              <a:miter lim="800000"/>
              <a:headEnd/>
              <a:tailEnd/>
            </a:ln>
          </p:spPr>
          <p:txBody>
            <a:bodyPr>
              <a:spAutoFit/>
            </a:bodyPr>
            <a:lstStyle/>
            <a:p>
              <a:pPr algn="ctr">
                <a:spcBef>
                  <a:spcPct val="50000"/>
                </a:spcBef>
              </a:pPr>
              <a:r>
                <a:rPr lang="en-US" sz="2000" b="1">
                  <a:solidFill>
                    <a:srgbClr val="D60000"/>
                  </a:solidFill>
                  <a:latin typeface="Helvetica" pitchFamily="34" charset="0"/>
                </a:rPr>
                <a:t>Oxygen</a:t>
              </a:r>
            </a:p>
          </p:txBody>
        </p:sp>
        <p:sp>
          <p:nvSpPr>
            <p:cNvPr id="20" name="Text Box 11"/>
            <p:cNvSpPr txBox="1">
              <a:spLocks noChangeArrowheads="1"/>
            </p:cNvSpPr>
            <p:nvPr/>
          </p:nvSpPr>
          <p:spPr bwMode="auto">
            <a:xfrm>
              <a:off x="411577" y="2509366"/>
              <a:ext cx="1219020" cy="70180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000" b="1" dirty="0">
                  <a:solidFill>
                    <a:schemeClr val="accent4">
                      <a:lumMod val="75000"/>
                    </a:schemeClr>
                  </a:solidFill>
                  <a:latin typeface="Helvetica" pitchFamily="1" charset="0"/>
                  <a:cs typeface="+mn-cs"/>
                </a:rPr>
                <a:t>B-site (Ti)</a:t>
              </a:r>
            </a:p>
          </p:txBody>
        </p:sp>
        <p:sp>
          <p:nvSpPr>
            <p:cNvPr id="21" name="TextBox 18"/>
            <p:cNvSpPr txBox="1">
              <a:spLocks noChangeArrowheads="1"/>
            </p:cNvSpPr>
            <p:nvPr/>
          </p:nvSpPr>
          <p:spPr bwMode="auto">
            <a:xfrm>
              <a:off x="-178329" y="1829558"/>
              <a:ext cx="1612900" cy="247905"/>
            </a:xfrm>
            <a:prstGeom prst="rect">
              <a:avLst/>
            </a:prstGeom>
            <a:noFill/>
            <a:ln w="9525">
              <a:noFill/>
              <a:miter lim="800000"/>
              <a:headEnd/>
              <a:tailEnd/>
            </a:ln>
          </p:spPr>
          <p:txBody>
            <a:bodyPr>
              <a:spAutoFit/>
            </a:bodyPr>
            <a:lstStyle/>
            <a:p>
              <a:pPr algn="ctr"/>
              <a:r>
                <a:rPr lang="en-US" b="1" dirty="0">
                  <a:latin typeface="Helvetica" pitchFamily="34" charset="0"/>
                </a:rPr>
                <a:t>CaTiO</a:t>
              </a:r>
              <a:r>
                <a:rPr lang="en-US" b="1" baseline="-25000" dirty="0">
                  <a:latin typeface="Helvetica" pitchFamily="34" charset="0"/>
                </a:rPr>
                <a:t>3</a:t>
              </a:r>
              <a:endParaRPr lang="en-US" b="1" dirty="0">
                <a:latin typeface="Helvetica" pitchFamily="34" charset="0"/>
              </a:endParaRPr>
            </a:p>
          </p:txBody>
        </p:sp>
      </p:grpSp>
    </p:spTree>
    <p:extLst>
      <p:ext uri="{BB962C8B-B14F-4D97-AF65-F5344CB8AC3E}">
        <p14:creationId xmlns:p14="http://schemas.microsoft.com/office/powerpoint/2010/main" val="415802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2" name="Rectangle 6"/>
          <p:cNvSpPr>
            <a:spLocks noChangeArrowheads="1"/>
          </p:cNvSpPr>
          <p:nvPr/>
        </p:nvSpPr>
        <p:spPr bwMode="auto">
          <a:xfrm>
            <a:off x="-457200" y="3695097"/>
            <a:ext cx="9677400" cy="2751522"/>
          </a:xfrm>
          <a:prstGeom prst="rect">
            <a:avLst/>
          </a:prstGeom>
          <a:noFill/>
          <a:ln w="9525">
            <a:noFill/>
            <a:miter lim="800000"/>
            <a:headEnd/>
            <a:tailEnd/>
          </a:ln>
          <a:effectLst/>
        </p:spPr>
        <p:txBody>
          <a:bodyPr wrap="square">
            <a:spAutoFit/>
          </a:bodyPr>
          <a:lstStyle/>
          <a:p>
            <a:pPr lvl="1" eaLnBrk="0" hangingPunct="0">
              <a:lnSpc>
                <a:spcPct val="80000"/>
              </a:lnSpc>
              <a:spcBef>
                <a:spcPct val="50000"/>
              </a:spcBef>
              <a:buFontTx/>
              <a:buChar char="•"/>
            </a:pPr>
            <a:r>
              <a:rPr lang="en-US" sz="2400" i="1" dirty="0">
                <a:solidFill>
                  <a:schemeClr val="accent2"/>
                </a:solidFill>
              </a:rPr>
              <a:t> </a:t>
            </a:r>
            <a:r>
              <a:rPr lang="en-US" sz="2400" b="1" i="1" dirty="0">
                <a:solidFill>
                  <a:schemeClr val="accent2"/>
                </a:solidFill>
              </a:rPr>
              <a:t>Lattice</a:t>
            </a:r>
            <a:r>
              <a:rPr lang="en-US" sz="2400" b="1" dirty="0">
                <a:solidFill>
                  <a:schemeClr val="accent2"/>
                </a:solidFill>
              </a:rPr>
              <a:t>: Simple Cubic (idealized structure) </a:t>
            </a:r>
          </a:p>
          <a:p>
            <a:pPr lvl="1" eaLnBrk="0" hangingPunct="0">
              <a:lnSpc>
                <a:spcPct val="80000"/>
              </a:lnSpc>
              <a:spcBef>
                <a:spcPct val="50000"/>
              </a:spcBef>
              <a:buFontTx/>
              <a:buChar char="•"/>
            </a:pPr>
            <a:r>
              <a:rPr lang="en-US" sz="2400" b="1" dirty="0">
                <a:solidFill>
                  <a:schemeClr val="accent2"/>
                </a:solidFill>
              </a:rPr>
              <a:t> 1 CaTiO</a:t>
            </a:r>
            <a:r>
              <a:rPr lang="en-US" sz="2400" b="1" baseline="-30000" dirty="0">
                <a:solidFill>
                  <a:schemeClr val="accent2"/>
                </a:solidFill>
              </a:rPr>
              <a:t>3</a:t>
            </a:r>
            <a:r>
              <a:rPr lang="en-US" sz="2400" b="1" dirty="0">
                <a:solidFill>
                  <a:schemeClr val="accent2"/>
                </a:solidFill>
              </a:rPr>
              <a:t> per unit cell </a:t>
            </a:r>
          </a:p>
          <a:p>
            <a:pPr lvl="1" eaLnBrk="0" hangingPunct="0">
              <a:spcBef>
                <a:spcPct val="50000"/>
              </a:spcBef>
              <a:buFontTx/>
              <a:buChar char="•"/>
            </a:pPr>
            <a:r>
              <a:rPr lang="en-US" sz="2400" b="1" i="1" dirty="0">
                <a:solidFill>
                  <a:schemeClr val="accent2"/>
                </a:solidFill>
              </a:rPr>
              <a:t> Cell Basis/Motif</a:t>
            </a:r>
            <a:r>
              <a:rPr lang="en-US" sz="2400" b="1" dirty="0">
                <a:solidFill>
                  <a:schemeClr val="accent2"/>
                </a:solidFill>
              </a:rPr>
              <a:t>: (see A cell diagram) </a:t>
            </a:r>
            <a:r>
              <a:rPr lang="en-US" sz="2400" b="1" dirty="0" err="1">
                <a:solidFill>
                  <a:schemeClr val="accent2"/>
                </a:solidFill>
              </a:rPr>
              <a:t>Ti</a:t>
            </a:r>
            <a:r>
              <a:rPr lang="en-US" sz="2400" b="1" dirty="0">
                <a:solidFill>
                  <a:schemeClr val="accent2"/>
                </a:solidFill>
              </a:rPr>
              <a:t> at (0, 0, 0); Ca at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3 O at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0, 0), (0,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0), (0, 0, </a:t>
            </a:r>
            <a:r>
              <a:rPr lang="en-US" sz="2400" b="1" baseline="30000" dirty="0">
                <a:solidFill>
                  <a:schemeClr val="accent2"/>
                </a:solidFill>
              </a:rPr>
              <a:t>1</a:t>
            </a:r>
            <a:r>
              <a:rPr lang="en-US" sz="2400" b="1" dirty="0">
                <a:solidFill>
                  <a:schemeClr val="accent2"/>
                </a:solidFill>
              </a:rPr>
              <a:t>/</a:t>
            </a:r>
            <a:r>
              <a:rPr lang="en-US" sz="2400" b="1" baseline="-30000" dirty="0">
                <a:solidFill>
                  <a:schemeClr val="accent2"/>
                </a:solidFill>
              </a:rPr>
              <a:t>2</a:t>
            </a:r>
            <a:r>
              <a:rPr lang="en-US" sz="2400" b="1" dirty="0">
                <a:solidFill>
                  <a:schemeClr val="accent2"/>
                </a:solidFill>
              </a:rPr>
              <a:t>)  could label differently</a:t>
            </a:r>
          </a:p>
          <a:p>
            <a:pPr lvl="1" eaLnBrk="0" hangingPunct="0">
              <a:lnSpc>
                <a:spcPct val="80000"/>
              </a:lnSpc>
              <a:spcBef>
                <a:spcPct val="50000"/>
              </a:spcBef>
              <a:buFontTx/>
              <a:buChar char="•"/>
            </a:pPr>
            <a:r>
              <a:rPr lang="en-US" sz="2400" b="1" dirty="0">
                <a:solidFill>
                  <a:schemeClr val="accent2"/>
                </a:solidFill>
              </a:rPr>
              <a:t> How many nearest neighbors?</a:t>
            </a:r>
          </a:p>
          <a:p>
            <a:pPr lvl="1" eaLnBrk="0" hangingPunct="0">
              <a:lnSpc>
                <a:spcPct val="80000"/>
              </a:lnSpc>
              <a:spcBef>
                <a:spcPct val="50000"/>
              </a:spcBef>
              <a:buFontTx/>
              <a:buChar char="•"/>
            </a:pPr>
            <a:r>
              <a:rPr lang="en-US" sz="2400" b="1" dirty="0">
                <a:solidFill>
                  <a:schemeClr val="accent2"/>
                </a:solidFill>
              </a:rPr>
              <a:t>Ca 12-coordinate by O, Ti 6-coordinate by O,  O distorted octahedral </a:t>
            </a:r>
            <a:r>
              <a:rPr lang="en-US" sz="2400" dirty="0"/>
              <a:t> </a:t>
            </a:r>
          </a:p>
        </p:txBody>
      </p:sp>
      <p:sp>
        <p:nvSpPr>
          <p:cNvPr id="116743" name="Text Box 7"/>
          <p:cNvSpPr txBox="1">
            <a:spLocks noChangeArrowheads="1"/>
          </p:cNvSpPr>
          <p:nvPr/>
        </p:nvSpPr>
        <p:spPr bwMode="auto">
          <a:xfrm>
            <a:off x="3429000" y="-76200"/>
            <a:ext cx="3810000" cy="488950"/>
          </a:xfrm>
          <a:prstGeom prst="rect">
            <a:avLst/>
          </a:prstGeom>
          <a:noFill/>
          <a:ln w="9525">
            <a:noFill/>
            <a:miter lim="800000"/>
            <a:headEnd/>
            <a:tailEnd/>
          </a:ln>
          <a:effectLst/>
        </p:spPr>
        <p:txBody>
          <a:bodyPr>
            <a:spAutoFit/>
          </a:bodyPr>
          <a:lstStyle/>
          <a:p>
            <a:r>
              <a:rPr lang="en-US" sz="2600" b="1" dirty="0">
                <a:solidFill>
                  <a:srgbClr val="FF6600"/>
                </a:solidFill>
              </a:rPr>
              <a:t>PEROVSKITES</a:t>
            </a:r>
          </a:p>
        </p:txBody>
      </p:sp>
      <p:grpSp>
        <p:nvGrpSpPr>
          <p:cNvPr id="2" name="Group 11"/>
          <p:cNvGrpSpPr>
            <a:grpSpLocks/>
          </p:cNvGrpSpPr>
          <p:nvPr/>
        </p:nvGrpSpPr>
        <p:grpSpPr bwMode="auto">
          <a:xfrm>
            <a:off x="4238625" y="717550"/>
            <a:ext cx="4752975" cy="2781300"/>
            <a:chOff x="1200" y="528"/>
            <a:chExt cx="3282" cy="1944"/>
          </a:xfrm>
        </p:grpSpPr>
        <p:graphicFrame>
          <p:nvGraphicFramePr>
            <p:cNvPr id="116738" name="Object 2"/>
            <p:cNvGraphicFramePr>
              <a:graphicFrameLocks noChangeAspect="1"/>
            </p:cNvGraphicFramePr>
            <p:nvPr/>
          </p:nvGraphicFramePr>
          <p:xfrm>
            <a:off x="1200" y="540"/>
            <a:ext cx="1014" cy="948"/>
          </p:xfrm>
          <a:graphic>
            <a:graphicData uri="http://schemas.openxmlformats.org/presentationml/2006/ole">
              <mc:AlternateContent xmlns:mc="http://schemas.openxmlformats.org/markup-compatibility/2006">
                <mc:Choice xmlns:v="urn:schemas-microsoft-com:vml" Requires="v">
                  <p:oleObj name="Bitmap Image" r:id="rId3" imgW="1609524" imgH="1504762" progId="PBrush">
                    <p:embed/>
                  </p:oleObj>
                </mc:Choice>
                <mc:Fallback>
                  <p:oleObj name="Bitmap Image" r:id="rId3" imgW="1609524" imgH="1504762" progId="PBrush">
                    <p:embed/>
                    <p:pic>
                      <p:nvPicPr>
                        <p:cNvPr id="1167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540"/>
                          <a:ext cx="1014" cy="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39" name="Object 3"/>
            <p:cNvGraphicFramePr>
              <a:graphicFrameLocks noChangeAspect="1"/>
            </p:cNvGraphicFramePr>
            <p:nvPr/>
          </p:nvGraphicFramePr>
          <p:xfrm>
            <a:off x="2352" y="528"/>
            <a:ext cx="960" cy="960"/>
          </p:xfrm>
          <a:graphic>
            <a:graphicData uri="http://schemas.openxmlformats.org/presentationml/2006/ole">
              <mc:AlternateContent xmlns:mc="http://schemas.openxmlformats.org/markup-compatibility/2006">
                <mc:Choice xmlns:v="urn:schemas-microsoft-com:vml" Requires="v">
                  <p:oleObj name="Bitmap Image" r:id="rId5" imgW="1486107" imgH="1486107" progId="PBrush">
                    <p:embed/>
                  </p:oleObj>
                </mc:Choice>
                <mc:Fallback>
                  <p:oleObj name="Bitmap Image" r:id="rId5" imgW="1486107" imgH="1486107" progId="PBrush">
                    <p:embed/>
                    <p:pic>
                      <p:nvPicPr>
                        <p:cNvPr id="11673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 y="528"/>
                          <a:ext cx="960"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0" name="Object 4"/>
            <p:cNvGraphicFramePr>
              <a:graphicFrameLocks noChangeAspect="1"/>
            </p:cNvGraphicFramePr>
            <p:nvPr/>
          </p:nvGraphicFramePr>
          <p:xfrm>
            <a:off x="3464" y="528"/>
            <a:ext cx="952" cy="960"/>
          </p:xfrm>
          <a:graphic>
            <a:graphicData uri="http://schemas.openxmlformats.org/presentationml/2006/ole">
              <mc:AlternateContent xmlns:mc="http://schemas.openxmlformats.org/markup-compatibility/2006">
                <mc:Choice xmlns:v="urn:schemas-microsoft-com:vml" Requires="v">
                  <p:oleObj name="Bitmap Image" r:id="rId7" imgW="1142857" imgH="1152381" progId="PBrush">
                    <p:embed/>
                  </p:oleObj>
                </mc:Choice>
                <mc:Fallback>
                  <p:oleObj name="Bitmap Image" r:id="rId7" imgW="1142857" imgH="1152381" progId="PBrush">
                    <p:embed/>
                    <p:pic>
                      <p:nvPicPr>
                        <p:cNvPr id="11674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4" y="528"/>
                          <a:ext cx="952"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1" name="Object 5"/>
            <p:cNvGraphicFramePr>
              <a:graphicFrameLocks noChangeAspect="1"/>
            </p:cNvGraphicFramePr>
            <p:nvPr/>
          </p:nvGraphicFramePr>
          <p:xfrm>
            <a:off x="1488" y="1684"/>
            <a:ext cx="1518" cy="788"/>
          </p:xfrm>
          <a:graphic>
            <a:graphicData uri="http://schemas.openxmlformats.org/presentationml/2006/ole">
              <mc:AlternateContent xmlns:mc="http://schemas.openxmlformats.org/markup-compatibility/2006">
                <mc:Choice xmlns:v="urn:schemas-microsoft-com:vml" Requires="v">
                  <p:oleObj name="Bitmap Image" r:id="rId9" imgW="2715004" imgH="1409897" progId="PBrush">
                    <p:embed/>
                  </p:oleObj>
                </mc:Choice>
                <mc:Fallback>
                  <p:oleObj name="Bitmap Image" r:id="rId9" imgW="2715004" imgH="1409897" progId="PBrush">
                    <p:embed/>
                    <p:pic>
                      <p:nvPicPr>
                        <p:cNvPr id="11674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8" y="1684"/>
                          <a:ext cx="1518"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4" name="Object 8"/>
            <p:cNvGraphicFramePr>
              <a:graphicFrameLocks noChangeAspect="1"/>
            </p:cNvGraphicFramePr>
            <p:nvPr/>
          </p:nvGraphicFramePr>
          <p:xfrm>
            <a:off x="3072" y="1872"/>
            <a:ext cx="1410" cy="209"/>
          </p:xfrm>
          <a:graphic>
            <a:graphicData uri="http://schemas.openxmlformats.org/presentationml/2006/ole">
              <mc:AlternateContent xmlns:mc="http://schemas.openxmlformats.org/markup-compatibility/2006">
                <mc:Choice xmlns:v="urn:schemas-microsoft-com:vml" Requires="v">
                  <p:oleObj name="Bitmap Image" r:id="rId11" imgW="1095528" imgH="161990" progId="PBrush">
                    <p:embed/>
                  </p:oleObj>
                </mc:Choice>
                <mc:Fallback>
                  <p:oleObj name="Bitmap Image" r:id="rId11" imgW="1095528" imgH="161990" progId="PBrush">
                    <p:embed/>
                    <p:pic>
                      <p:nvPicPr>
                        <p:cNvPr id="116744"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2" y="1872"/>
                          <a:ext cx="1410"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16745" name="Object 9"/>
          <p:cNvGraphicFramePr>
            <a:graphicFrameLocks noChangeAspect="1"/>
          </p:cNvGraphicFramePr>
          <p:nvPr/>
        </p:nvGraphicFramePr>
        <p:xfrm>
          <a:off x="4581525" y="2165350"/>
          <a:ext cx="647700" cy="228600"/>
        </p:xfrm>
        <a:graphic>
          <a:graphicData uri="http://schemas.openxmlformats.org/presentationml/2006/ole">
            <mc:AlternateContent xmlns:mc="http://schemas.openxmlformats.org/markup-compatibility/2006">
              <mc:Choice xmlns:v="urn:schemas-microsoft-com:vml" Requires="v">
                <p:oleObj name="Bitmap Image" r:id="rId13" imgW="647619" imgH="228571" progId="PBrush">
                  <p:embed/>
                </p:oleObj>
              </mc:Choice>
              <mc:Fallback>
                <p:oleObj name="Bitmap Image" r:id="rId13" imgW="647619" imgH="228571" progId="PBrush">
                  <p:embed/>
                  <p:pic>
                    <p:nvPicPr>
                      <p:cNvPr id="116745"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1525" y="2165350"/>
                        <a:ext cx="647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94"/>
          <p:cNvGrpSpPr>
            <a:grpSpLocks/>
          </p:cNvGrpSpPr>
          <p:nvPr/>
        </p:nvGrpSpPr>
        <p:grpSpPr bwMode="auto">
          <a:xfrm>
            <a:off x="-530070" y="317496"/>
            <a:ext cx="4644870" cy="3219454"/>
            <a:chOff x="-178329" y="1216418"/>
            <a:chExt cx="3281994" cy="2160982"/>
          </a:xfrm>
        </p:grpSpPr>
        <p:grpSp>
          <p:nvGrpSpPr>
            <p:cNvPr id="15" name="Group 36"/>
            <p:cNvGrpSpPr>
              <a:grpSpLocks noChangeAspect="1"/>
            </p:cNvGrpSpPr>
            <p:nvPr/>
          </p:nvGrpSpPr>
          <p:grpSpPr bwMode="auto">
            <a:xfrm>
              <a:off x="1334112" y="1727893"/>
              <a:ext cx="1598070" cy="1649507"/>
              <a:chOff x="4278759" y="1078712"/>
              <a:chExt cx="1775498" cy="1833117"/>
            </a:xfrm>
          </p:grpSpPr>
          <p:sp>
            <p:nvSpPr>
              <p:cNvPr id="22" name="Oval 21"/>
              <p:cNvSpPr/>
              <p:nvPr/>
            </p:nvSpPr>
            <p:spPr>
              <a:xfrm>
                <a:off x="4494069" y="1754559"/>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4415919" y="1526513"/>
                <a:ext cx="1234440" cy="1234440"/>
              </a:xfrm>
              <a:prstGeom prst="rect">
                <a:avLst/>
              </a:prstGeom>
              <a:noFill/>
              <a:ln w="12700">
                <a:noFill/>
              </a:ln>
              <a:effectLst/>
              <a:scene3d>
                <a:camera prst="orthographicFront">
                  <a:rot lat="897658" lon="909370" rev="0"/>
                </a:camera>
                <a:lightRig rig="threePt" dir="t"/>
              </a:scene3d>
              <a:sp3d extrusionH="1460500" prstMaterial="legacyWirefram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5278750" y="1595093"/>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Can 24"/>
              <p:cNvSpPr/>
              <p:nvPr/>
            </p:nvSpPr>
            <p:spPr>
              <a:xfrm rot="16380000">
                <a:off x="5515201" y="1710712"/>
                <a:ext cx="41148" cy="493776"/>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4629650" y="2272367"/>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5766221" y="2386049"/>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4569828" y="1078712"/>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5766219" y="1192393"/>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5484490" y="2623793"/>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5492468" y="1419654"/>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4288329" y="1360644"/>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4278759" y="2555213"/>
                <a:ext cx="288036" cy="288036"/>
              </a:xfrm>
              <a:prstGeom prst="ellipse">
                <a:avLst/>
              </a:prstGeom>
              <a:solidFill>
                <a:srgbClr val="00B05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5048290" y="2387752"/>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5690230" y="1813570"/>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Can 35"/>
              <p:cNvSpPr/>
              <p:nvPr/>
            </p:nvSpPr>
            <p:spPr>
              <a:xfrm>
                <a:off x="5192308" y="1899714"/>
                <a:ext cx="41148" cy="534924"/>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Can 36"/>
              <p:cNvSpPr/>
              <p:nvPr/>
            </p:nvSpPr>
            <p:spPr>
              <a:xfrm>
                <a:off x="5192308" y="1301633"/>
                <a:ext cx="41148" cy="548640"/>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5048290" y="1174043"/>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Can 38"/>
              <p:cNvSpPr/>
              <p:nvPr/>
            </p:nvSpPr>
            <p:spPr>
              <a:xfrm rot="5580000">
                <a:off x="4963124" y="1712956"/>
                <a:ext cx="41148" cy="411480"/>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Can 39"/>
              <p:cNvSpPr/>
              <p:nvPr/>
            </p:nvSpPr>
            <p:spPr>
              <a:xfrm rot="13800000">
                <a:off x="5331385" y="1737309"/>
                <a:ext cx="41148" cy="164592"/>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a:xfrm>
                <a:off x="5089438" y="1797649"/>
                <a:ext cx="246888" cy="246888"/>
              </a:xfrm>
              <a:prstGeom prst="ellipse">
                <a:avLst/>
              </a:prstGeom>
              <a:solidFill>
                <a:srgbClr val="0070C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Can 41"/>
              <p:cNvSpPr/>
              <p:nvPr/>
            </p:nvSpPr>
            <p:spPr>
              <a:xfrm rot="2400000">
                <a:off x="5084879" y="1936721"/>
                <a:ext cx="41148" cy="205740"/>
              </a:xfrm>
              <a:prstGeom prst="can">
                <a:avLst>
                  <a:gd name="adj" fmla="val 40349"/>
                </a:avLst>
              </a:prstGeom>
              <a:solidFill>
                <a:schemeClr val="bg1">
                  <a:lumMod val="9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a:xfrm>
                <a:off x="4829953" y="1971461"/>
                <a:ext cx="329184" cy="329184"/>
              </a:xfrm>
              <a:prstGeom prst="ellipse">
                <a:avLst/>
              </a:prstGeom>
              <a:solidFill>
                <a:srgbClr val="FF0000"/>
              </a:solidFill>
              <a:ln>
                <a:noFill/>
              </a:ln>
              <a:effectLst>
                <a:outerShdw blurRad="225425" dist="76200" dir="5220000" algn="ctr">
                  <a:srgbClr val="000000">
                    <a:alpha val="33000"/>
                  </a:srgbClr>
                </a:outerShdw>
              </a:effectLst>
              <a:scene3d>
                <a:camera prst="orthographicFront"/>
                <a:lightRig rig="threePt" dir="t"/>
              </a:scene3d>
              <a:sp3d>
                <a:bevelT w="1143000" h="63500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 name="Line 6"/>
            <p:cNvSpPr>
              <a:spLocks noChangeShapeType="1"/>
            </p:cNvSpPr>
            <p:nvPr/>
          </p:nvSpPr>
          <p:spPr bwMode="auto">
            <a:xfrm>
              <a:off x="1239940" y="2213627"/>
              <a:ext cx="769938" cy="168275"/>
            </a:xfrm>
            <a:prstGeom prst="line">
              <a:avLst/>
            </a:prstGeom>
            <a:noFill/>
            <a:ln w="19050">
              <a:solidFill>
                <a:schemeClr val="tx1"/>
              </a:solidFill>
              <a:round/>
              <a:headEnd/>
              <a:tailEnd type="triangle" w="med" len="med"/>
            </a:ln>
          </p:spPr>
          <p:txBody>
            <a:bodyPr/>
            <a:lstStyle/>
            <a:p>
              <a:endParaRPr lang="en-US"/>
            </a:p>
          </p:txBody>
        </p:sp>
        <p:sp>
          <p:nvSpPr>
            <p:cNvPr id="17" name="Line 7"/>
            <p:cNvSpPr>
              <a:spLocks noChangeShapeType="1"/>
            </p:cNvSpPr>
            <p:nvPr/>
          </p:nvSpPr>
          <p:spPr bwMode="auto">
            <a:xfrm flipV="1">
              <a:off x="1143103" y="2202515"/>
              <a:ext cx="107950" cy="371475"/>
            </a:xfrm>
            <a:prstGeom prst="line">
              <a:avLst/>
            </a:prstGeom>
            <a:noFill/>
            <a:ln w="19050">
              <a:solidFill>
                <a:schemeClr val="tx1"/>
              </a:solidFill>
              <a:round/>
              <a:headEnd/>
              <a:tailEnd/>
            </a:ln>
          </p:spPr>
          <p:txBody>
            <a:bodyPr/>
            <a:lstStyle/>
            <a:p>
              <a:endParaRPr lang="en-US"/>
            </a:p>
          </p:txBody>
        </p:sp>
        <p:sp>
          <p:nvSpPr>
            <p:cNvPr id="18" name="Text Box 9"/>
            <p:cNvSpPr txBox="1">
              <a:spLocks noChangeArrowheads="1"/>
            </p:cNvSpPr>
            <p:nvPr/>
          </p:nvSpPr>
          <p:spPr bwMode="auto">
            <a:xfrm>
              <a:off x="737051" y="1216418"/>
              <a:ext cx="1220608" cy="268564"/>
            </a:xfrm>
            <a:prstGeom prst="rect">
              <a:avLst/>
            </a:prstGeom>
            <a:noFill/>
            <a:ln w="9525">
              <a:noFill/>
              <a:miter lim="800000"/>
              <a:headEnd/>
              <a:tailEnd/>
            </a:ln>
          </p:spPr>
          <p:txBody>
            <a:bodyPr>
              <a:spAutoFit/>
            </a:bodyPr>
            <a:lstStyle/>
            <a:p>
              <a:pPr algn="ctr">
                <a:spcBef>
                  <a:spcPct val="50000"/>
                </a:spcBef>
              </a:pPr>
              <a:r>
                <a:rPr lang="en-US" sz="2000" b="1" dirty="0">
                  <a:solidFill>
                    <a:srgbClr val="006600"/>
                  </a:solidFill>
                  <a:latin typeface="Helvetica" pitchFamily="34" charset="0"/>
                </a:rPr>
                <a:t>A-site (</a:t>
              </a:r>
              <a:r>
                <a:rPr lang="en-US" sz="2000" b="1" dirty="0" err="1">
                  <a:solidFill>
                    <a:srgbClr val="006600"/>
                  </a:solidFill>
                  <a:latin typeface="Helvetica" pitchFamily="34" charset="0"/>
                </a:rPr>
                <a:t>Ca</a:t>
              </a:r>
              <a:r>
                <a:rPr lang="en-US" sz="2000" b="1" dirty="0">
                  <a:solidFill>
                    <a:srgbClr val="006600"/>
                  </a:solidFill>
                  <a:latin typeface="Helvetica" pitchFamily="34" charset="0"/>
                </a:rPr>
                <a:t>)</a:t>
              </a:r>
            </a:p>
          </p:txBody>
        </p:sp>
        <p:sp>
          <p:nvSpPr>
            <p:cNvPr id="19" name="Text Box 10"/>
            <p:cNvSpPr txBox="1">
              <a:spLocks noChangeArrowheads="1"/>
            </p:cNvSpPr>
            <p:nvPr/>
          </p:nvSpPr>
          <p:spPr bwMode="auto">
            <a:xfrm>
              <a:off x="1884465" y="1283517"/>
              <a:ext cx="1219200" cy="396875"/>
            </a:xfrm>
            <a:prstGeom prst="rect">
              <a:avLst/>
            </a:prstGeom>
            <a:noFill/>
            <a:ln w="9525">
              <a:noFill/>
              <a:miter lim="800000"/>
              <a:headEnd/>
              <a:tailEnd/>
            </a:ln>
          </p:spPr>
          <p:txBody>
            <a:bodyPr>
              <a:spAutoFit/>
            </a:bodyPr>
            <a:lstStyle/>
            <a:p>
              <a:pPr algn="ctr">
                <a:spcBef>
                  <a:spcPct val="50000"/>
                </a:spcBef>
              </a:pPr>
              <a:r>
                <a:rPr lang="en-US" sz="2000" b="1">
                  <a:solidFill>
                    <a:srgbClr val="D60000"/>
                  </a:solidFill>
                  <a:latin typeface="Helvetica" pitchFamily="34" charset="0"/>
                </a:rPr>
                <a:t>Oxygen</a:t>
              </a:r>
            </a:p>
          </p:txBody>
        </p:sp>
        <p:sp>
          <p:nvSpPr>
            <p:cNvPr id="20" name="Text Box 11"/>
            <p:cNvSpPr txBox="1">
              <a:spLocks noChangeArrowheads="1"/>
            </p:cNvSpPr>
            <p:nvPr/>
          </p:nvSpPr>
          <p:spPr bwMode="auto">
            <a:xfrm>
              <a:off x="411577" y="2509366"/>
              <a:ext cx="1219020" cy="701802"/>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000" b="1" dirty="0">
                  <a:solidFill>
                    <a:schemeClr val="accent4">
                      <a:lumMod val="75000"/>
                    </a:schemeClr>
                  </a:solidFill>
                  <a:latin typeface="Helvetica" pitchFamily="1" charset="0"/>
                  <a:cs typeface="+mn-cs"/>
                </a:rPr>
                <a:t>B-site (Ti)</a:t>
              </a:r>
            </a:p>
          </p:txBody>
        </p:sp>
        <p:sp>
          <p:nvSpPr>
            <p:cNvPr id="21" name="TextBox 18"/>
            <p:cNvSpPr txBox="1">
              <a:spLocks noChangeArrowheads="1"/>
            </p:cNvSpPr>
            <p:nvPr/>
          </p:nvSpPr>
          <p:spPr bwMode="auto">
            <a:xfrm>
              <a:off x="-178329" y="1829558"/>
              <a:ext cx="1612900" cy="247905"/>
            </a:xfrm>
            <a:prstGeom prst="rect">
              <a:avLst/>
            </a:prstGeom>
            <a:noFill/>
            <a:ln w="9525">
              <a:noFill/>
              <a:miter lim="800000"/>
              <a:headEnd/>
              <a:tailEnd/>
            </a:ln>
          </p:spPr>
          <p:txBody>
            <a:bodyPr>
              <a:spAutoFit/>
            </a:bodyPr>
            <a:lstStyle/>
            <a:p>
              <a:pPr algn="ctr"/>
              <a:r>
                <a:rPr lang="en-US" b="1" dirty="0">
                  <a:latin typeface="Helvetica" pitchFamily="34" charset="0"/>
                </a:rPr>
                <a:t>CaTiO</a:t>
              </a:r>
              <a:r>
                <a:rPr lang="en-US" b="1" baseline="-25000" dirty="0">
                  <a:latin typeface="Helvetica" pitchFamily="34" charset="0"/>
                </a:rPr>
                <a:t>3</a:t>
              </a:r>
              <a:endParaRPr lang="en-US" b="1" dirty="0">
                <a:latin typeface="Helvetica" pitchFamily="34" charset="0"/>
              </a:endParaRPr>
            </a:p>
          </p:txBody>
        </p:sp>
      </p:grpSp>
      <p:sp>
        <p:nvSpPr>
          <p:cNvPr id="3" name="Rectangle 2"/>
          <p:cNvSpPr/>
          <p:nvPr/>
        </p:nvSpPr>
        <p:spPr>
          <a:xfrm>
            <a:off x="2209800" y="6324600"/>
            <a:ext cx="4719882" cy="523220"/>
          </a:xfrm>
          <a:prstGeom prst="rect">
            <a:avLst/>
          </a:prstGeom>
        </p:spPr>
        <p:txBody>
          <a:bodyPr wrap="none">
            <a:spAutoFit/>
          </a:bodyPr>
          <a:lstStyle/>
          <a:p>
            <a:pPr marL="341313" indent="-341313">
              <a:tabLst>
                <a:tab pos="1027994" algn="l"/>
                <a:tab pos="1027994" algn="l"/>
              </a:tabLst>
            </a:pPr>
            <a:r>
              <a:rPr lang="en-US" sz="2800" b="1" dirty="0"/>
              <a:t>Is this cube a primitive lattice?</a:t>
            </a:r>
          </a:p>
        </p:txBody>
      </p:sp>
    </p:spTree>
    <p:extLst>
      <p:ext uri="{BB962C8B-B14F-4D97-AF65-F5344CB8AC3E}">
        <p14:creationId xmlns:p14="http://schemas.microsoft.com/office/powerpoint/2010/main" val="427834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Group Exercise</a:t>
            </a:r>
          </a:p>
        </p:txBody>
      </p:sp>
      <p:sp>
        <p:nvSpPr>
          <p:cNvPr id="3" name="Content Placeholder 2"/>
          <p:cNvSpPr>
            <a:spLocks noGrp="1"/>
          </p:cNvSpPr>
          <p:nvPr>
            <p:ph idx="1"/>
          </p:nvPr>
        </p:nvSpPr>
        <p:spPr>
          <a:xfrm>
            <a:off x="457200" y="1646237"/>
            <a:ext cx="8153400" cy="4525963"/>
          </a:xfrm>
        </p:spPr>
        <p:txBody>
          <a:bodyPr>
            <a:normAutofit/>
          </a:bodyPr>
          <a:lstStyle/>
          <a:p>
            <a:r>
              <a:rPr lang="en-US" sz="3600" dirty="0"/>
              <a:t>How many </a:t>
            </a:r>
            <a:r>
              <a:rPr lang="en-US" sz="3600" u="sng" dirty="0"/>
              <a:t>atoms</a:t>
            </a:r>
            <a:r>
              <a:rPr lang="en-US" sz="3600" dirty="0"/>
              <a:t> are in the primitive unit cell of graphite? Identify a unit cell.</a:t>
            </a:r>
          </a:p>
        </p:txBody>
      </p:sp>
      <p:pic>
        <p:nvPicPr>
          <p:cNvPr id="55299" name="Picture 3"/>
          <p:cNvPicPr>
            <a:picLocks noChangeAspect="1" noChangeArrowheads="1"/>
          </p:cNvPicPr>
          <p:nvPr/>
        </p:nvPicPr>
        <p:blipFill>
          <a:blip r:embed="rId3"/>
          <a:srcRect/>
          <a:stretch>
            <a:fillRect/>
          </a:stretch>
        </p:blipFill>
        <p:spPr bwMode="auto">
          <a:xfrm>
            <a:off x="-228600" y="3276600"/>
            <a:ext cx="3724977" cy="2743200"/>
          </a:xfrm>
          <a:prstGeom prst="rect">
            <a:avLst/>
          </a:prstGeom>
          <a:noFill/>
          <a:ln w="9525">
            <a:noFill/>
            <a:miter lim="800000"/>
            <a:headEnd/>
            <a:tailEnd/>
          </a:ln>
          <a:effectLst/>
        </p:spPr>
      </p:pic>
      <p:pic>
        <p:nvPicPr>
          <p:cNvPr id="55300" name="Picture 4"/>
          <p:cNvPicPr>
            <a:picLocks noChangeAspect="1" noChangeArrowheads="1"/>
          </p:cNvPicPr>
          <p:nvPr/>
        </p:nvPicPr>
        <p:blipFill>
          <a:blip r:embed="rId4"/>
          <a:srcRect/>
          <a:stretch>
            <a:fillRect/>
          </a:stretch>
        </p:blipFill>
        <p:spPr bwMode="auto">
          <a:xfrm>
            <a:off x="6715125" y="0"/>
            <a:ext cx="2428875" cy="1876425"/>
          </a:xfrm>
          <a:prstGeom prst="rect">
            <a:avLst/>
          </a:prstGeom>
          <a:ln>
            <a:noFill/>
          </a:ln>
          <a:effectLst>
            <a:softEdge rad="112500"/>
          </a:effectLst>
        </p:spPr>
      </p:pic>
    </p:spTree>
    <p:extLst>
      <p:ext uri="{BB962C8B-B14F-4D97-AF65-F5344CB8AC3E}">
        <p14:creationId xmlns:p14="http://schemas.microsoft.com/office/powerpoint/2010/main" val="222874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Group Exercise</a:t>
            </a:r>
          </a:p>
        </p:txBody>
      </p:sp>
      <p:sp>
        <p:nvSpPr>
          <p:cNvPr id="3" name="Content Placeholder 2"/>
          <p:cNvSpPr>
            <a:spLocks noGrp="1"/>
          </p:cNvSpPr>
          <p:nvPr>
            <p:ph idx="1"/>
          </p:nvPr>
        </p:nvSpPr>
        <p:spPr>
          <a:xfrm>
            <a:off x="457200" y="1646237"/>
            <a:ext cx="8153400" cy="4525963"/>
          </a:xfrm>
        </p:spPr>
        <p:txBody>
          <a:bodyPr>
            <a:normAutofit/>
          </a:bodyPr>
          <a:lstStyle/>
          <a:p>
            <a:r>
              <a:rPr lang="en-US" sz="3600" dirty="0"/>
              <a:t>How many </a:t>
            </a:r>
            <a:r>
              <a:rPr lang="en-US" sz="3600" u="sng" dirty="0"/>
              <a:t>atoms</a:t>
            </a:r>
            <a:r>
              <a:rPr lang="en-US" sz="3600" dirty="0"/>
              <a:t> are in the primitive unit cell of graphite? Identify a unit cell.</a:t>
            </a:r>
          </a:p>
        </p:txBody>
      </p:sp>
      <p:pic>
        <p:nvPicPr>
          <p:cNvPr id="55299" name="Picture 3"/>
          <p:cNvPicPr>
            <a:picLocks noChangeAspect="1" noChangeArrowheads="1"/>
          </p:cNvPicPr>
          <p:nvPr/>
        </p:nvPicPr>
        <p:blipFill>
          <a:blip r:embed="rId3"/>
          <a:srcRect/>
          <a:stretch>
            <a:fillRect/>
          </a:stretch>
        </p:blipFill>
        <p:spPr bwMode="auto">
          <a:xfrm>
            <a:off x="-228600" y="3276600"/>
            <a:ext cx="3724977" cy="2743200"/>
          </a:xfrm>
          <a:prstGeom prst="rect">
            <a:avLst/>
          </a:prstGeom>
          <a:noFill/>
          <a:ln w="9525">
            <a:noFill/>
            <a:miter lim="800000"/>
            <a:headEnd/>
            <a:tailEnd/>
          </a:ln>
          <a:effectLst/>
        </p:spPr>
      </p:pic>
      <p:pic>
        <p:nvPicPr>
          <p:cNvPr id="55300" name="Picture 4"/>
          <p:cNvPicPr>
            <a:picLocks noChangeAspect="1" noChangeArrowheads="1"/>
          </p:cNvPicPr>
          <p:nvPr/>
        </p:nvPicPr>
        <p:blipFill>
          <a:blip r:embed="rId4"/>
          <a:srcRect/>
          <a:stretch>
            <a:fillRect/>
          </a:stretch>
        </p:blipFill>
        <p:spPr bwMode="auto">
          <a:xfrm>
            <a:off x="6715125" y="0"/>
            <a:ext cx="2428875" cy="1876425"/>
          </a:xfrm>
          <a:prstGeom prst="rect">
            <a:avLst/>
          </a:prstGeom>
          <a:ln>
            <a:noFill/>
          </a:ln>
          <a:effectLst>
            <a:softEdge rad="112500"/>
          </a:effectLst>
        </p:spPr>
      </p:pic>
      <p:pic>
        <p:nvPicPr>
          <p:cNvPr id="55302" name="Picture 6"/>
          <p:cNvPicPr>
            <a:picLocks noChangeAspect="1" noChangeArrowheads="1"/>
          </p:cNvPicPr>
          <p:nvPr/>
        </p:nvPicPr>
        <p:blipFill>
          <a:blip r:embed="rId5"/>
          <a:srcRect/>
          <a:stretch>
            <a:fillRect/>
          </a:stretch>
        </p:blipFill>
        <p:spPr bwMode="auto">
          <a:xfrm>
            <a:off x="3543300" y="2667000"/>
            <a:ext cx="5676900" cy="4267200"/>
          </a:xfrm>
          <a:prstGeom prst="rect">
            <a:avLst/>
          </a:prstGeom>
          <a:ln>
            <a:noFill/>
          </a:ln>
          <a:effectLst>
            <a:softEdge rad="112500"/>
          </a:effectLst>
        </p:spPr>
      </p:pic>
    </p:spTree>
    <p:extLst>
      <p:ext uri="{BB962C8B-B14F-4D97-AF65-F5344CB8AC3E}">
        <p14:creationId xmlns:p14="http://schemas.microsoft.com/office/powerpoint/2010/main" val="334453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Another Reason Simple Cubic Structure is Rare</a:t>
            </a:r>
          </a:p>
        </p:txBody>
      </p:sp>
      <p:sp>
        <p:nvSpPr>
          <p:cNvPr id="3" name="Content Placeholder 2"/>
          <p:cNvSpPr>
            <a:spLocks noGrp="1"/>
          </p:cNvSpPr>
          <p:nvPr>
            <p:ph idx="1"/>
          </p:nvPr>
        </p:nvSpPr>
        <p:spPr>
          <a:xfrm>
            <a:off x="418246" y="1623218"/>
            <a:ext cx="8229600" cy="4525963"/>
          </a:xfrm>
        </p:spPr>
        <p:txBody>
          <a:bodyPr/>
          <a:lstStyle/>
          <a:p>
            <a:pPr marL="0" indent="0" algn="ctr">
              <a:buNone/>
            </a:pPr>
            <a:endParaRPr lang="en-US" dirty="0"/>
          </a:p>
          <a:p>
            <a:pPr marL="0" indent="0" algn="ctr">
              <a:buNone/>
            </a:pPr>
            <a:r>
              <a:rPr lang="en-US" dirty="0"/>
              <a:t>Using the spheres (like atoms) and magnetic sticks (like bonds between atoms), create a simple cubic lattice. </a:t>
            </a:r>
          </a:p>
        </p:txBody>
      </p:sp>
      <p:pic>
        <p:nvPicPr>
          <p:cNvPr id="4" name="Picture 1"/>
          <p:cNvPicPr>
            <a:picLocks noChangeAspect="1" noChangeArrowheads="1"/>
          </p:cNvPicPr>
          <p:nvPr/>
        </p:nvPicPr>
        <p:blipFill>
          <a:blip r:embed="rId3"/>
          <a:srcRect/>
          <a:stretch>
            <a:fillRect/>
          </a:stretch>
        </p:blipFill>
        <p:spPr bwMode="auto">
          <a:xfrm>
            <a:off x="3276600" y="3886200"/>
            <a:ext cx="2512892" cy="2830176"/>
          </a:xfrm>
          <a:prstGeom prst="rect">
            <a:avLst/>
          </a:prstGeom>
          <a:noFill/>
          <a:ln w="9525">
            <a:noFill/>
            <a:miter lim="800000"/>
            <a:headEnd/>
            <a:tailEnd/>
          </a:ln>
          <a:effectLst/>
        </p:spPr>
      </p:pic>
      <p:sp>
        <p:nvSpPr>
          <p:cNvPr id="5" name="TextBox 4"/>
          <p:cNvSpPr txBox="1"/>
          <p:nvPr/>
        </p:nvSpPr>
        <p:spPr>
          <a:xfrm>
            <a:off x="6324600" y="4572000"/>
            <a:ext cx="2514600" cy="1569660"/>
          </a:xfrm>
          <a:prstGeom prst="rect">
            <a:avLst/>
          </a:prstGeom>
          <a:noFill/>
        </p:spPr>
        <p:txBody>
          <a:bodyPr wrap="square" rtlCol="0">
            <a:spAutoFit/>
          </a:bodyPr>
          <a:lstStyle/>
          <a:p>
            <a:pPr algn="ctr"/>
            <a:r>
              <a:rPr lang="en-US" sz="2400" dirty="0"/>
              <a:t>How does this compare to a triangular pyramid structure?</a:t>
            </a:r>
          </a:p>
        </p:txBody>
      </p:sp>
    </p:spTree>
    <p:extLst>
      <p:ext uri="{BB962C8B-B14F-4D97-AF65-F5344CB8AC3E}">
        <p14:creationId xmlns:p14="http://schemas.microsoft.com/office/powerpoint/2010/main" val="4997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algn="ctr" eaLnBrk="1" hangingPunct="1"/>
            <a:r>
              <a:rPr lang="en-GB" sz="3600">
                <a:latin typeface="Verdana" pitchFamily="34" charset="0"/>
              </a:rPr>
              <a:t>Cesium Chloride Structure Cs</a:t>
            </a:r>
            <a:r>
              <a:rPr lang="en-GB" sz="3600" baseline="30000">
                <a:latin typeface="Verdana" pitchFamily="34" charset="0"/>
              </a:rPr>
              <a:t>+</a:t>
            </a:r>
            <a:r>
              <a:rPr lang="en-GB" sz="3600">
                <a:latin typeface="Verdana" pitchFamily="34" charset="0"/>
              </a:rPr>
              <a:t>Cl</a:t>
            </a:r>
            <a:r>
              <a:rPr lang="en-GB" sz="3600" baseline="30000">
                <a:latin typeface="Verdana" pitchFamily="34" charset="0"/>
              </a:rPr>
              <a:t>-</a:t>
            </a:r>
            <a:endParaRPr lang="tr-TR" sz="3600" baseline="30000">
              <a:latin typeface="Verdana" pitchFamily="34" charset="0"/>
            </a:endParaRPr>
          </a:p>
        </p:txBody>
      </p:sp>
      <p:sp>
        <p:nvSpPr>
          <p:cNvPr id="16388" name="Rectangle 6"/>
          <p:cNvSpPr>
            <a:spLocks noGrp="1" noChangeArrowheads="1"/>
          </p:cNvSpPr>
          <p:nvPr>
            <p:ph sz="half" idx="1"/>
          </p:nvPr>
        </p:nvSpPr>
        <p:spPr>
          <a:xfrm>
            <a:off x="685800" y="1776413"/>
            <a:ext cx="7223125" cy="4700587"/>
          </a:xfrm>
        </p:spPr>
        <p:txBody>
          <a:bodyPr>
            <a:normAutofit/>
          </a:bodyPr>
          <a:lstStyle/>
          <a:p>
            <a:pPr algn="just" eaLnBrk="1" hangingPunct="1"/>
            <a:r>
              <a:rPr lang="en-US" dirty="0"/>
              <a:t>S</a:t>
            </a:r>
            <a:r>
              <a:rPr lang="tr-TR" dirty="0"/>
              <a:t>imple cubic lattice with a basis consisting of a cesium ion at the origin </a:t>
            </a:r>
            <a:r>
              <a:rPr lang="tr-TR" b="1" dirty="0"/>
              <a:t>0</a:t>
            </a:r>
            <a:r>
              <a:rPr lang="tr-TR" dirty="0"/>
              <a:t>  and a chlorine ion at the cube center </a:t>
            </a:r>
          </a:p>
          <a:p>
            <a:pPr algn="just" eaLnBrk="1" hangingPunct="1"/>
            <a:endParaRPr lang="tr-TR" dirty="0"/>
          </a:p>
          <a:p>
            <a:pPr algn="just" eaLnBrk="1" hangingPunct="1"/>
            <a:endParaRPr lang="en-US" dirty="0"/>
          </a:p>
          <a:p>
            <a:pPr algn="just" eaLnBrk="1" hangingPunct="1"/>
            <a:endParaRPr lang="tr-TR" dirty="0"/>
          </a:p>
          <a:p>
            <a:pPr algn="just" eaLnBrk="1" hangingPunct="1"/>
            <a:r>
              <a:rPr lang="tr-TR" dirty="0"/>
              <a:t>CsBr</a:t>
            </a:r>
            <a:r>
              <a:rPr lang="en-US" dirty="0"/>
              <a:t> and </a:t>
            </a:r>
            <a:r>
              <a:rPr lang="tr-TR" dirty="0"/>
              <a:t>CsI crystallize in this structure.</a:t>
            </a:r>
            <a:r>
              <a:rPr lang="en-US" dirty="0"/>
              <a:t> </a:t>
            </a:r>
            <a:r>
              <a:rPr lang="tr-TR" dirty="0"/>
              <a:t>The lattice constants are in the order of 4 angstroms.</a:t>
            </a:r>
          </a:p>
        </p:txBody>
      </p:sp>
      <p:graphicFrame>
        <p:nvGraphicFramePr>
          <p:cNvPr id="16386" name="Object 7"/>
          <p:cNvGraphicFramePr>
            <a:graphicFrameLocks noGrp="1" noChangeAspect="1"/>
          </p:cNvGraphicFramePr>
          <p:nvPr>
            <p:ph sz="half" idx="2"/>
          </p:nvPr>
        </p:nvGraphicFramePr>
        <p:xfrm>
          <a:off x="2775809" y="3581400"/>
          <a:ext cx="2481991" cy="838200"/>
        </p:xfrm>
        <a:graphic>
          <a:graphicData uri="http://schemas.openxmlformats.org/presentationml/2006/ole">
            <mc:AlternateContent xmlns:mc="http://schemas.openxmlformats.org/markup-compatibility/2006">
              <mc:Choice xmlns:v="urn:schemas-microsoft-com:vml" Requires="v">
                <p:oleObj name="Denklem" r:id="rId2" imgW="901440" imgH="304560" progId="Equation.3">
                  <p:embed/>
                </p:oleObj>
              </mc:Choice>
              <mc:Fallback>
                <p:oleObj name="Denklem" r:id="rId2" imgW="901440" imgH="30456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809" y="3581400"/>
                        <a:ext cx="248199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descr="CsCl x 4"/>
          <p:cNvPicPr>
            <a:picLocks noChangeAspect="1" noChangeArrowheads="1"/>
          </p:cNvPicPr>
          <p:nvPr/>
        </p:nvPicPr>
        <p:blipFill>
          <a:blip r:embed="rId4"/>
          <a:srcRect l="21317" t="9523" r="16257" b="9525"/>
          <a:stretch>
            <a:fillRect/>
          </a:stretch>
        </p:blipFill>
        <p:spPr bwMode="auto">
          <a:xfrm>
            <a:off x="6248400" y="2623313"/>
            <a:ext cx="2286000" cy="2223811"/>
          </a:xfrm>
          <a:prstGeom prst="rect">
            <a:avLst/>
          </a:prstGeom>
          <a:noFill/>
          <a:ln w="9525">
            <a:noFill/>
            <a:miter lim="800000"/>
            <a:headEnd/>
            <a:tailEnd/>
          </a:ln>
        </p:spPr>
      </p:pic>
    </p:spTree>
    <p:extLst>
      <p:ext uri="{BB962C8B-B14F-4D97-AF65-F5344CB8AC3E}">
        <p14:creationId xmlns:p14="http://schemas.microsoft.com/office/powerpoint/2010/main" val="24157140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32FF86F-853F-4127-9826-D7F0BEF56426}"/>
              </a:ext>
            </a:extLst>
          </p:cNvPr>
          <p:cNvSpPr>
            <a:spLocks noGrp="1"/>
          </p:cNvSpPr>
          <p:nvPr>
            <p:ph type="title"/>
          </p:nvPr>
        </p:nvSpPr>
        <p:spPr>
          <a:xfrm>
            <a:off x="457200" y="-76200"/>
            <a:ext cx="8229600" cy="1143000"/>
          </a:xfrm>
        </p:spPr>
        <p:txBody>
          <a:bodyPr/>
          <a:lstStyle/>
          <a:p>
            <a:r>
              <a:rPr lang="en-US" altLang="en-US" dirty="0"/>
              <a:t>Ionic Bonding</a:t>
            </a:r>
          </a:p>
        </p:txBody>
      </p:sp>
      <p:sp>
        <p:nvSpPr>
          <p:cNvPr id="3" name="Content Placeholder 2">
            <a:extLst>
              <a:ext uri="{FF2B5EF4-FFF2-40B4-BE49-F238E27FC236}">
                <a16:creationId xmlns:a16="http://schemas.microsoft.com/office/drawing/2014/main" id="{B2969841-95EF-4C64-833E-B3FC8BC26ECC}"/>
              </a:ext>
            </a:extLst>
          </p:cNvPr>
          <p:cNvSpPr>
            <a:spLocks noGrp="1"/>
          </p:cNvSpPr>
          <p:nvPr>
            <p:ph idx="1"/>
          </p:nvPr>
        </p:nvSpPr>
        <p:spPr>
          <a:xfrm>
            <a:off x="0" y="838200"/>
            <a:ext cx="9296400" cy="5745162"/>
          </a:xfrm>
        </p:spPr>
        <p:txBody>
          <a:bodyPr>
            <a:normAutofit/>
          </a:bodyPr>
          <a:lstStyle/>
          <a:p>
            <a:pPr>
              <a:defRPr/>
            </a:pPr>
            <a:r>
              <a:rPr lang="en-US" dirty="0"/>
              <a:t>Elemental Na (atomic # 11) or Cs (#55) would be metallic, but you can change that if brought in contact with an electronegative element (e.g. Cl, 17)</a:t>
            </a:r>
          </a:p>
          <a:p>
            <a:pPr>
              <a:defRPr/>
            </a:pPr>
            <a:r>
              <a:rPr lang="en-US" dirty="0"/>
              <a:t>What are the electronic configurations of Na &amp; Cl?</a:t>
            </a:r>
          </a:p>
          <a:p>
            <a:pPr marL="0" indent="0">
              <a:buFont typeface="Wingdings" panose="05000000000000000000" pitchFamily="2" charset="2"/>
              <a:buNone/>
              <a:defRPr/>
            </a:pPr>
            <a:endParaRPr lang="en-US" dirty="0"/>
          </a:p>
          <a:p>
            <a:pPr marL="0" indent="0">
              <a:buFont typeface="Wingdings" panose="05000000000000000000" pitchFamily="2" charset="2"/>
              <a:buNone/>
              <a:defRPr/>
            </a:pPr>
            <a:endParaRPr lang="en-US" dirty="0"/>
          </a:p>
        </p:txBody>
      </p:sp>
      <p:pic>
        <p:nvPicPr>
          <p:cNvPr id="2" name="Picture 1">
            <a:extLst>
              <a:ext uri="{FF2B5EF4-FFF2-40B4-BE49-F238E27FC236}">
                <a16:creationId xmlns:a16="http://schemas.microsoft.com/office/drawing/2014/main" id="{3D9920F8-D6D5-4D8E-87F4-A501E816449A}"/>
              </a:ext>
            </a:extLst>
          </p:cNvPr>
          <p:cNvPicPr>
            <a:picLocks noChangeAspect="1"/>
          </p:cNvPicPr>
          <p:nvPr/>
        </p:nvPicPr>
        <p:blipFill>
          <a:blip r:embed="rId3"/>
          <a:stretch>
            <a:fillRect/>
          </a:stretch>
        </p:blipFill>
        <p:spPr>
          <a:xfrm>
            <a:off x="0" y="2895600"/>
            <a:ext cx="9144000" cy="4767502"/>
          </a:xfrm>
          <a:prstGeom prst="rect">
            <a:avLst/>
          </a:prstGeom>
        </p:spPr>
      </p:pic>
    </p:spTree>
    <p:extLst>
      <p:ext uri="{BB962C8B-B14F-4D97-AF65-F5344CB8AC3E}">
        <p14:creationId xmlns:p14="http://schemas.microsoft.com/office/powerpoint/2010/main" val="8037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32FF86F-853F-4127-9826-D7F0BEF56426}"/>
              </a:ext>
            </a:extLst>
          </p:cNvPr>
          <p:cNvSpPr>
            <a:spLocks noGrp="1"/>
          </p:cNvSpPr>
          <p:nvPr>
            <p:ph type="title"/>
          </p:nvPr>
        </p:nvSpPr>
        <p:spPr>
          <a:xfrm>
            <a:off x="457200" y="-76200"/>
            <a:ext cx="8229600" cy="1143000"/>
          </a:xfrm>
        </p:spPr>
        <p:txBody>
          <a:bodyPr/>
          <a:lstStyle/>
          <a:p>
            <a:r>
              <a:rPr lang="en-US" altLang="en-US" dirty="0"/>
              <a:t>Ionic Bonding</a:t>
            </a:r>
          </a:p>
        </p:txBody>
      </p:sp>
      <p:sp>
        <p:nvSpPr>
          <p:cNvPr id="3" name="Content Placeholder 2">
            <a:extLst>
              <a:ext uri="{FF2B5EF4-FFF2-40B4-BE49-F238E27FC236}">
                <a16:creationId xmlns:a16="http://schemas.microsoft.com/office/drawing/2014/main" id="{B2969841-95EF-4C64-833E-B3FC8BC26ECC}"/>
              </a:ext>
            </a:extLst>
          </p:cNvPr>
          <p:cNvSpPr>
            <a:spLocks noGrp="1"/>
          </p:cNvSpPr>
          <p:nvPr>
            <p:ph idx="1"/>
          </p:nvPr>
        </p:nvSpPr>
        <p:spPr>
          <a:xfrm>
            <a:off x="0" y="1066800"/>
            <a:ext cx="9296400" cy="5745162"/>
          </a:xfrm>
        </p:spPr>
        <p:txBody>
          <a:bodyPr>
            <a:normAutofit/>
          </a:bodyPr>
          <a:lstStyle/>
          <a:p>
            <a:pPr>
              <a:defRPr/>
            </a:pPr>
            <a:r>
              <a:rPr lang="en-US" dirty="0"/>
              <a:t>Elemental Na (atomic # 11) or Cs (#55) would be metallic, but you can change that if brought in contact with an electronegative element (e.g. Cl, 17)</a:t>
            </a:r>
          </a:p>
          <a:p>
            <a:pPr>
              <a:defRPr/>
            </a:pPr>
            <a:r>
              <a:rPr lang="en-US" dirty="0"/>
              <a:t>What are the electronic configurations of Na &amp; Cl?</a:t>
            </a:r>
          </a:p>
          <a:p>
            <a:pPr marL="0" indent="0">
              <a:buFont typeface="Wingdings" panose="05000000000000000000" pitchFamily="2" charset="2"/>
              <a:buNone/>
              <a:defRPr/>
            </a:pPr>
            <a:endParaRPr lang="en-US" dirty="0"/>
          </a:p>
          <a:p>
            <a:pPr marL="0" indent="0">
              <a:buFont typeface="Wingdings" panose="05000000000000000000" pitchFamily="2" charset="2"/>
              <a:buNone/>
              <a:defRPr/>
            </a:pPr>
            <a:endParaRPr lang="en-US" dirty="0"/>
          </a:p>
          <a:p>
            <a:pPr marL="0" indent="0">
              <a:buFont typeface="Wingdings" panose="05000000000000000000" pitchFamily="2" charset="2"/>
              <a:buNone/>
              <a:defRPr/>
            </a:pPr>
            <a:endParaRPr lang="en-US" dirty="0"/>
          </a:p>
          <a:p>
            <a:pPr>
              <a:defRPr/>
            </a:pPr>
            <a:r>
              <a:rPr lang="en-US" dirty="0"/>
              <a:t>Anion = </a:t>
            </a:r>
            <a:r>
              <a:rPr lang="en-US" sz="2400" dirty="0"/>
              <a:t>Negative ion (atom with extra electrons)</a:t>
            </a:r>
          </a:p>
          <a:p>
            <a:pPr>
              <a:defRPr/>
            </a:pPr>
            <a:r>
              <a:rPr lang="en-US" dirty="0" err="1"/>
              <a:t>Cation</a:t>
            </a:r>
            <a:r>
              <a:rPr lang="en-US" dirty="0"/>
              <a:t> = </a:t>
            </a:r>
            <a:r>
              <a:rPr lang="en-US" sz="2400" dirty="0"/>
              <a:t>Positive ion (atom missing electrons)</a:t>
            </a:r>
          </a:p>
          <a:p>
            <a:pPr>
              <a:defRPr/>
            </a:pPr>
            <a:r>
              <a:rPr lang="en-US" dirty="0"/>
              <a:t>Which type of ions are Na and </a:t>
            </a:r>
            <a:r>
              <a:rPr lang="en-US" dirty="0" err="1"/>
              <a:t>Cl</a:t>
            </a:r>
            <a:r>
              <a:rPr lang="en-US" dirty="0"/>
              <a:t>?</a:t>
            </a:r>
            <a:endParaRPr lang="en-US" sz="3200" dirty="0"/>
          </a:p>
        </p:txBody>
      </p:sp>
      <p:pic>
        <p:nvPicPr>
          <p:cNvPr id="97284" name="Picture 4" descr="https://lhmrussia.files.wordpress.com/2015/04/nacl.jpg">
            <a:extLst>
              <a:ext uri="{FF2B5EF4-FFF2-40B4-BE49-F238E27FC236}">
                <a16:creationId xmlns:a16="http://schemas.microsoft.com/office/drawing/2014/main" id="{28375929-CE14-4354-B2EC-2C2C9FE28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369" y="3200400"/>
            <a:ext cx="3962400" cy="195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A040C1D-7601-4057-814B-D5A44219E1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9137" y="3505200"/>
            <a:ext cx="239486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078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157" y="1752600"/>
            <a:ext cx="622184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3" name="Rectangle 1"/>
          <p:cNvSpPr>
            <a:spLocks noGrp="1" noChangeArrowheads="1"/>
          </p:cNvSpPr>
          <p:nvPr>
            <p:ph type="title"/>
          </p:nvPr>
        </p:nvSpPr>
        <p:spPr>
          <a:xfrm>
            <a:off x="-303609" y="17860"/>
            <a:ext cx="9715500" cy="616148"/>
          </a:xfrm>
          <a:ln/>
        </p:spPr>
        <p:txBody>
          <a:bodyPr>
            <a:normAutofit fontScale="90000"/>
          </a:bodyPr>
          <a:lstStyle/>
          <a:p>
            <a:pPr>
              <a:tabLst>
                <a:tab pos="857220" algn="l"/>
              </a:tabLst>
            </a:pPr>
            <a:r>
              <a:rPr lang="en-US" dirty="0" err="1">
                <a:solidFill>
                  <a:srgbClr val="4D4D4D"/>
                </a:solidFill>
              </a:rPr>
              <a:t>NaCl</a:t>
            </a:r>
            <a:r>
              <a:rPr lang="en-US" dirty="0">
                <a:solidFill>
                  <a:srgbClr val="4D4D4D"/>
                </a:solidFill>
              </a:rPr>
              <a:t> (Salt) Structure</a:t>
            </a:r>
          </a:p>
        </p:txBody>
      </p:sp>
      <p:sp>
        <p:nvSpPr>
          <p:cNvPr id="90114" name="Rectangle 2"/>
          <p:cNvSpPr>
            <a:spLocks noGrp="1" noChangeArrowheads="1"/>
          </p:cNvSpPr>
          <p:nvPr>
            <p:ph type="body" idx="1"/>
          </p:nvPr>
        </p:nvSpPr>
        <p:spPr>
          <a:xfrm>
            <a:off x="-457200" y="381000"/>
            <a:ext cx="5334000" cy="6248400"/>
          </a:xfrm>
          <a:ln/>
        </p:spPr>
        <p:txBody>
          <a:bodyPr>
            <a:normAutofit/>
          </a:bodyPr>
          <a:lstStyle/>
          <a:p>
            <a:pPr marL="229696" indent="0">
              <a:spcBef>
                <a:spcPct val="0"/>
              </a:spcBef>
              <a:buNone/>
              <a:tabLst>
                <a:tab pos="1027994" algn="l"/>
                <a:tab pos="1027994" algn="l"/>
              </a:tabLst>
            </a:pPr>
            <a:endParaRPr lang="en-US" dirty="0"/>
          </a:p>
          <a:p>
            <a:pPr marL="572596">
              <a:tabLst>
                <a:tab pos="1027994" algn="l"/>
                <a:tab pos="1027994" algn="l"/>
              </a:tabLst>
            </a:pPr>
            <a:r>
              <a:rPr lang="en-US" dirty="0"/>
              <a:t>In </a:t>
            </a:r>
            <a:r>
              <a:rPr lang="en-US" dirty="0" err="1"/>
              <a:t>NaCl</a:t>
            </a:r>
            <a:r>
              <a:rPr lang="en-US" dirty="0"/>
              <a:t> the small Na are in interstitial positions between the </a:t>
            </a:r>
            <a:r>
              <a:rPr lang="en-US" dirty="0" err="1"/>
              <a:t>Cl</a:t>
            </a:r>
            <a:r>
              <a:rPr lang="en-US" dirty="0"/>
              <a:t> ions</a:t>
            </a:r>
          </a:p>
          <a:p>
            <a:pPr marL="229696" indent="0">
              <a:buNone/>
              <a:tabLst>
                <a:tab pos="1027994" algn="l"/>
                <a:tab pos="1027994" algn="l"/>
              </a:tabLst>
            </a:pPr>
            <a:endParaRPr lang="en-US" dirty="0"/>
          </a:p>
          <a:p>
            <a:pPr marL="229696" indent="0">
              <a:buNone/>
              <a:tabLst>
                <a:tab pos="1027994" algn="l"/>
                <a:tab pos="1027994" algn="l"/>
              </a:tabLst>
            </a:pPr>
            <a:endParaRPr lang="en-US" dirty="0"/>
          </a:p>
          <a:p>
            <a:pPr marL="229696" indent="0">
              <a:buNone/>
              <a:tabLst>
                <a:tab pos="1027994" algn="l"/>
                <a:tab pos="1027994" algn="l"/>
              </a:tabLst>
            </a:pPr>
            <a:endParaRPr lang="en-US" dirty="0"/>
          </a:p>
          <a:p>
            <a:pPr marL="229696" indent="0">
              <a:buNone/>
              <a:tabLst>
                <a:tab pos="1027994" algn="l"/>
                <a:tab pos="1027994" algn="l"/>
              </a:tabLst>
            </a:pPr>
            <a:endParaRPr lang="en-US" dirty="0"/>
          </a:p>
          <a:p>
            <a:pPr marL="572596">
              <a:tabLst>
                <a:tab pos="1027994" algn="l"/>
                <a:tab pos="1027994" algn="l"/>
              </a:tabLst>
            </a:pPr>
            <a:r>
              <a:rPr lang="en-US" dirty="0"/>
              <a:t>Group: Define the crystal structure </a:t>
            </a:r>
          </a:p>
        </p:txBody>
      </p:sp>
      <p:pic>
        <p:nvPicPr>
          <p:cNvPr id="5" name="Picture 1"/>
          <p:cNvPicPr>
            <a:picLocks noChangeAspect="1" noChangeArrowheads="1"/>
          </p:cNvPicPr>
          <p:nvPr/>
        </p:nvPicPr>
        <p:blipFill>
          <a:blip r:embed="rId4"/>
          <a:srcRect/>
          <a:stretch>
            <a:fillRect/>
          </a:stretch>
        </p:blipFill>
        <p:spPr bwMode="auto">
          <a:xfrm>
            <a:off x="7582077" y="0"/>
            <a:ext cx="1561923" cy="1506140"/>
          </a:xfrm>
          <a:prstGeom prst="rect">
            <a:avLst/>
          </a:prstGeom>
          <a:noFill/>
          <a:ln w="9525">
            <a:noFill/>
            <a:miter lim="800000"/>
            <a:headEnd/>
            <a:tailEnd/>
          </a:ln>
          <a:effectLst/>
        </p:spPr>
      </p:pic>
      <p:sp>
        <p:nvSpPr>
          <p:cNvPr id="2" name="Rectangle 1"/>
          <p:cNvSpPr/>
          <p:nvPr/>
        </p:nvSpPr>
        <p:spPr>
          <a:xfrm>
            <a:off x="7278388" y="303872"/>
            <a:ext cx="697627" cy="369332"/>
          </a:xfrm>
          <a:prstGeom prst="rect">
            <a:avLst/>
          </a:prstGeom>
        </p:spPr>
        <p:txBody>
          <a:bodyPr wrap="none">
            <a:spAutoFit/>
          </a:bodyPr>
          <a:lstStyle/>
          <a:p>
            <a:r>
              <a:rPr lang="en-US" dirty="0" err="1"/>
              <a:t>Cs</a:t>
            </a:r>
            <a:r>
              <a:rPr lang="en-US" baseline="30000" dirty="0" err="1"/>
              <a:t>+</a:t>
            </a:r>
            <a:r>
              <a:rPr lang="en-US" dirty="0" err="1"/>
              <a:t>Cl</a:t>
            </a:r>
            <a:r>
              <a:rPr lang="en-US" baseline="30000" dirty="0"/>
              <a:t>-</a:t>
            </a:r>
            <a:endParaRPr lang="en-US" dirty="0"/>
          </a:p>
        </p:txBody>
      </p:sp>
      <p:sp>
        <p:nvSpPr>
          <p:cNvPr id="7" name="Rectangle 6"/>
          <p:cNvSpPr/>
          <p:nvPr/>
        </p:nvSpPr>
        <p:spPr>
          <a:xfrm>
            <a:off x="7554645" y="1363990"/>
            <a:ext cx="1643142" cy="369332"/>
          </a:xfrm>
          <a:prstGeom prst="rect">
            <a:avLst/>
          </a:prstGeom>
        </p:spPr>
        <p:txBody>
          <a:bodyPr wrap="none">
            <a:spAutoFit/>
          </a:bodyPr>
          <a:lstStyle/>
          <a:p>
            <a:r>
              <a:rPr lang="en-US" dirty="0"/>
              <a:t>For comparison</a:t>
            </a:r>
          </a:p>
        </p:txBody>
      </p:sp>
    </p:spTree>
    <p:extLst>
      <p:ext uri="{BB962C8B-B14F-4D97-AF65-F5344CB8AC3E}">
        <p14:creationId xmlns:p14="http://schemas.microsoft.com/office/powerpoint/2010/main" val="2800767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1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Simple Crystal Structures</a:t>
            </a:r>
            <a:br>
              <a:rPr lang="en-US" dirty="0"/>
            </a:br>
            <a:r>
              <a:rPr lang="en-US" dirty="0" err="1"/>
              <a:t>NaCl</a:t>
            </a:r>
            <a:endParaRPr lang="en-US" dirty="0"/>
          </a:p>
        </p:txBody>
      </p:sp>
      <p:sp>
        <p:nvSpPr>
          <p:cNvPr id="3" name="Content Placeholder 2"/>
          <p:cNvSpPr>
            <a:spLocks noGrp="1"/>
          </p:cNvSpPr>
          <p:nvPr>
            <p:ph sz="half" idx="1"/>
          </p:nvPr>
        </p:nvSpPr>
        <p:spPr>
          <a:xfrm>
            <a:off x="228600" y="1447800"/>
            <a:ext cx="4876800" cy="5257800"/>
          </a:xfrm>
        </p:spPr>
        <p:txBody>
          <a:bodyPr>
            <a:normAutofit/>
          </a:bodyPr>
          <a:lstStyle/>
          <a:p>
            <a:r>
              <a:rPr lang="en-US" dirty="0" err="1"/>
              <a:t>NaCl</a:t>
            </a:r>
            <a:r>
              <a:rPr lang="en-US" dirty="0"/>
              <a:t>:  interpenetrating </a:t>
            </a:r>
            <a:r>
              <a:rPr lang="en-US" dirty="0" err="1"/>
              <a:t>fcc</a:t>
            </a:r>
            <a:r>
              <a:rPr lang="en-US" dirty="0"/>
              <a:t> structures</a:t>
            </a:r>
          </a:p>
          <a:p>
            <a:pPr lvl="1"/>
            <a:r>
              <a:rPr lang="en-US" dirty="0"/>
              <a:t>One atom at (0,0,0)</a:t>
            </a:r>
          </a:p>
          <a:p>
            <a:pPr lvl="1"/>
            <a:r>
              <a:rPr lang="en-US" dirty="0"/>
              <a:t>Second atom displaced by (1/2,0,0)</a:t>
            </a:r>
          </a:p>
        </p:txBody>
      </p:sp>
      <p:sp>
        <p:nvSpPr>
          <p:cNvPr id="6" name="TextBox 5"/>
          <p:cNvSpPr txBox="1"/>
          <p:nvPr/>
        </p:nvSpPr>
        <p:spPr>
          <a:xfrm>
            <a:off x="7543800" y="4800600"/>
            <a:ext cx="620683" cy="369332"/>
          </a:xfrm>
          <a:prstGeom prst="rect">
            <a:avLst/>
          </a:prstGeom>
          <a:noFill/>
        </p:spPr>
        <p:txBody>
          <a:bodyPr wrap="none" rtlCol="0">
            <a:spAutoFit/>
          </a:bodyPr>
          <a:lstStyle/>
          <a:p>
            <a:r>
              <a:rPr lang="en-US" dirty="0" err="1"/>
              <a:t>NaCl</a:t>
            </a:r>
            <a:endParaRPr lang="en-US" dirty="0"/>
          </a:p>
        </p:txBody>
      </p:sp>
      <p:pic>
        <p:nvPicPr>
          <p:cNvPr id="9" name="Picture 5" descr="Nacl"/>
          <p:cNvPicPr>
            <a:picLocks noChangeAspect="1" noChangeArrowheads="1"/>
          </p:cNvPicPr>
          <p:nvPr/>
        </p:nvPicPr>
        <p:blipFill>
          <a:blip r:embed="rId2">
            <a:lum bright="-12000" contrast="30000"/>
          </a:blip>
          <a:srcRect/>
          <a:stretch>
            <a:fillRect/>
          </a:stretch>
        </p:blipFill>
        <p:spPr bwMode="auto">
          <a:xfrm>
            <a:off x="5334000" y="3733800"/>
            <a:ext cx="3270250" cy="2962231"/>
          </a:xfrm>
          <a:prstGeom prst="rect">
            <a:avLst/>
          </a:prstGeom>
          <a:noFill/>
          <a:ln w="9525">
            <a:noFill/>
            <a:miter lim="800000"/>
            <a:headEnd/>
            <a:tailEnd/>
          </a:ln>
        </p:spPr>
      </p:pic>
      <p:pic>
        <p:nvPicPr>
          <p:cNvPr id="10" name="Picture 9" descr="nacl-1"/>
          <p:cNvPicPr>
            <a:picLocks noChangeAspect="1" noChangeArrowheads="1"/>
          </p:cNvPicPr>
          <p:nvPr/>
        </p:nvPicPr>
        <p:blipFill>
          <a:blip r:embed="rId3">
            <a:clrChange>
              <a:clrFrom>
                <a:srgbClr val="B2FFAF"/>
              </a:clrFrom>
              <a:clrTo>
                <a:srgbClr val="B2FFAF">
                  <a:alpha val="0"/>
                </a:srgbClr>
              </a:clrTo>
            </a:clrChange>
            <a:lum bright="6000" contrast="6000"/>
          </a:blip>
          <a:srcRect l="3008" t="15953" r="20908" b="51689"/>
          <a:stretch>
            <a:fillRect/>
          </a:stretch>
        </p:blipFill>
        <p:spPr bwMode="auto">
          <a:xfrm>
            <a:off x="4953000" y="1371600"/>
            <a:ext cx="4044045" cy="2259013"/>
          </a:xfrm>
          <a:prstGeom prst="rect">
            <a:avLst/>
          </a:prstGeom>
          <a:noFill/>
          <a:ln w="9525">
            <a:noFill/>
            <a:miter lim="800000"/>
            <a:headEnd/>
            <a:tailEnd/>
          </a:ln>
        </p:spPr>
      </p:pic>
    </p:spTree>
    <p:extLst>
      <p:ext uri="{BB962C8B-B14F-4D97-AF65-F5344CB8AC3E}">
        <p14:creationId xmlns:p14="http://schemas.microsoft.com/office/powerpoint/2010/main" val="146713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A1B2-0ED8-4AAC-827A-4533A5CA49C7}"/>
              </a:ext>
            </a:extLst>
          </p:cNvPr>
          <p:cNvSpPr>
            <a:spLocks noGrp="1"/>
          </p:cNvSpPr>
          <p:nvPr>
            <p:ph type="title"/>
          </p:nvPr>
        </p:nvSpPr>
        <p:spPr>
          <a:xfrm>
            <a:off x="533400" y="762000"/>
            <a:ext cx="8229600" cy="1143000"/>
          </a:xfrm>
        </p:spPr>
        <p:txBody>
          <a:bodyPr>
            <a:normAutofit fontScale="90000"/>
          </a:bodyPr>
          <a:lstStyle/>
          <a:p>
            <a:r>
              <a:rPr lang="en-US" dirty="0"/>
              <a:t>Why do these two different ionic structures have very different crystal structures? </a:t>
            </a:r>
          </a:p>
        </p:txBody>
      </p:sp>
      <p:pic>
        <p:nvPicPr>
          <p:cNvPr id="5" name="Picture 2">
            <a:extLst>
              <a:ext uri="{FF2B5EF4-FFF2-40B4-BE49-F238E27FC236}">
                <a16:creationId xmlns:a16="http://schemas.microsoft.com/office/drawing/2014/main" id="{31ECEF2C-2185-4855-916C-4BBD58C62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482889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a:extLst>
              <a:ext uri="{FF2B5EF4-FFF2-40B4-BE49-F238E27FC236}">
                <a16:creationId xmlns:a16="http://schemas.microsoft.com/office/drawing/2014/main" id="{FF3C2D9F-9D48-4549-B33C-687B2D3E94E6}"/>
              </a:ext>
            </a:extLst>
          </p:cNvPr>
          <p:cNvPicPr>
            <a:picLocks noChangeAspect="1" noChangeArrowheads="1"/>
          </p:cNvPicPr>
          <p:nvPr/>
        </p:nvPicPr>
        <p:blipFill>
          <a:blip r:embed="rId4"/>
          <a:srcRect/>
          <a:stretch>
            <a:fillRect/>
          </a:stretch>
        </p:blipFill>
        <p:spPr bwMode="auto">
          <a:xfrm>
            <a:off x="5057493" y="2475310"/>
            <a:ext cx="4051123" cy="3906440"/>
          </a:xfrm>
          <a:prstGeom prst="rect">
            <a:avLst/>
          </a:prstGeom>
          <a:noFill/>
          <a:ln w="9525">
            <a:noFill/>
            <a:miter lim="800000"/>
            <a:headEnd/>
            <a:tailEnd/>
          </a:ln>
          <a:effectLst/>
        </p:spPr>
      </p:pic>
    </p:spTree>
    <p:extLst>
      <p:ext uri="{BB962C8B-B14F-4D97-AF65-F5344CB8AC3E}">
        <p14:creationId xmlns:p14="http://schemas.microsoft.com/office/powerpoint/2010/main" val="206415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A1B2-0ED8-4AAC-827A-4533A5CA49C7}"/>
              </a:ext>
            </a:extLst>
          </p:cNvPr>
          <p:cNvSpPr>
            <a:spLocks noGrp="1"/>
          </p:cNvSpPr>
          <p:nvPr>
            <p:ph type="title"/>
          </p:nvPr>
        </p:nvSpPr>
        <p:spPr>
          <a:xfrm>
            <a:off x="533400" y="762000"/>
            <a:ext cx="8229600" cy="1143000"/>
          </a:xfrm>
        </p:spPr>
        <p:txBody>
          <a:bodyPr>
            <a:normAutofit fontScale="90000"/>
          </a:bodyPr>
          <a:lstStyle/>
          <a:p>
            <a:r>
              <a:rPr lang="en-US" dirty="0"/>
              <a:t>Why do these two different ionic structures have very different crystal structures? </a:t>
            </a:r>
          </a:p>
        </p:txBody>
      </p:sp>
      <p:pic>
        <p:nvPicPr>
          <p:cNvPr id="5" name="Picture 2">
            <a:extLst>
              <a:ext uri="{FF2B5EF4-FFF2-40B4-BE49-F238E27FC236}">
                <a16:creationId xmlns:a16="http://schemas.microsoft.com/office/drawing/2014/main" id="{31ECEF2C-2185-4855-916C-4BBD58C62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482889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a:extLst>
              <a:ext uri="{FF2B5EF4-FFF2-40B4-BE49-F238E27FC236}">
                <a16:creationId xmlns:a16="http://schemas.microsoft.com/office/drawing/2014/main" id="{FF3C2D9F-9D48-4549-B33C-687B2D3E94E6}"/>
              </a:ext>
            </a:extLst>
          </p:cNvPr>
          <p:cNvPicPr>
            <a:picLocks noChangeAspect="1" noChangeArrowheads="1"/>
          </p:cNvPicPr>
          <p:nvPr/>
        </p:nvPicPr>
        <p:blipFill>
          <a:blip r:embed="rId4"/>
          <a:srcRect/>
          <a:stretch>
            <a:fillRect/>
          </a:stretch>
        </p:blipFill>
        <p:spPr bwMode="auto">
          <a:xfrm>
            <a:off x="5057493" y="2475310"/>
            <a:ext cx="4051123" cy="3906440"/>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D16D391E-9F82-4476-858D-E0FCC63292F1}"/>
              </a:ext>
            </a:extLst>
          </p:cNvPr>
          <p:cNvSpPr txBox="1"/>
          <p:nvPr/>
        </p:nvSpPr>
        <p:spPr>
          <a:xfrm>
            <a:off x="685800" y="6248400"/>
            <a:ext cx="8077200" cy="523220"/>
          </a:xfrm>
          <a:prstGeom prst="rect">
            <a:avLst/>
          </a:prstGeom>
          <a:noFill/>
        </p:spPr>
        <p:txBody>
          <a:bodyPr wrap="square" rtlCol="0">
            <a:spAutoFit/>
          </a:bodyPr>
          <a:lstStyle/>
          <a:p>
            <a:pPr algn="ctr"/>
            <a:r>
              <a:rPr lang="en-US" sz="2800" dirty="0">
                <a:solidFill>
                  <a:srgbClr val="FF0000"/>
                </a:solidFill>
              </a:rPr>
              <a:t>How many nearest neighbors (NN) does each have?</a:t>
            </a:r>
          </a:p>
        </p:txBody>
      </p:sp>
    </p:spTree>
    <p:extLst>
      <p:ext uri="{BB962C8B-B14F-4D97-AF65-F5344CB8AC3E}">
        <p14:creationId xmlns:p14="http://schemas.microsoft.com/office/powerpoint/2010/main" val="156967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Simple Crystal Structures</a:t>
            </a:r>
            <a:br>
              <a:rPr lang="en-US" dirty="0"/>
            </a:br>
            <a:r>
              <a:rPr lang="en-US" dirty="0" err="1"/>
              <a:t>NaCl</a:t>
            </a:r>
            <a:endParaRPr lang="en-US" dirty="0"/>
          </a:p>
        </p:txBody>
      </p:sp>
      <p:sp>
        <p:nvSpPr>
          <p:cNvPr id="3" name="Content Placeholder 2"/>
          <p:cNvSpPr>
            <a:spLocks noGrp="1"/>
          </p:cNvSpPr>
          <p:nvPr>
            <p:ph sz="half" idx="1"/>
          </p:nvPr>
        </p:nvSpPr>
        <p:spPr>
          <a:xfrm>
            <a:off x="228600" y="1447800"/>
            <a:ext cx="4876800" cy="5257800"/>
          </a:xfrm>
        </p:spPr>
        <p:txBody>
          <a:bodyPr>
            <a:normAutofit lnSpcReduction="10000"/>
          </a:bodyPr>
          <a:lstStyle/>
          <a:p>
            <a:r>
              <a:rPr lang="en-US" dirty="0"/>
              <a:t>Majority of ionic crystals prefer </a:t>
            </a:r>
            <a:r>
              <a:rPr lang="en-US" dirty="0" err="1"/>
              <a:t>NaCl</a:t>
            </a:r>
            <a:r>
              <a:rPr lang="en-US" dirty="0"/>
              <a:t> structure despite lower coordination (fewer NN)</a:t>
            </a:r>
          </a:p>
          <a:p>
            <a:pPr lvl="1"/>
            <a:r>
              <a:rPr lang="en-US" dirty="0"/>
              <a:t>Radius of </a:t>
            </a:r>
            <a:r>
              <a:rPr lang="en-US" dirty="0" err="1"/>
              <a:t>cations</a:t>
            </a:r>
            <a:r>
              <a:rPr lang="en-US" dirty="0"/>
              <a:t> much smaller than anions typically (removed e</a:t>
            </a:r>
            <a:r>
              <a:rPr lang="en-US" baseline="30000" dirty="0"/>
              <a:t>-</a:t>
            </a:r>
            <a:r>
              <a:rPr lang="en-US" dirty="0"/>
              <a:t>s)</a:t>
            </a:r>
          </a:p>
          <a:p>
            <a:pPr lvl="1"/>
            <a:r>
              <a:rPr lang="en-US" dirty="0"/>
              <a:t>For very small </a:t>
            </a:r>
            <a:r>
              <a:rPr lang="en-US" dirty="0" err="1"/>
              <a:t>cations</a:t>
            </a:r>
            <a:r>
              <a:rPr lang="en-US" dirty="0"/>
              <a:t>, anions can not get too close in the other typical structure (</a:t>
            </a:r>
            <a:r>
              <a:rPr lang="en-US" dirty="0" err="1"/>
              <a:t>CsCl</a:t>
            </a:r>
            <a:r>
              <a:rPr lang="en-US" dirty="0"/>
              <a:t>)</a:t>
            </a:r>
          </a:p>
          <a:p>
            <a:pPr lvl="1"/>
            <a:r>
              <a:rPr lang="en-US" dirty="0"/>
              <a:t>This favors </a:t>
            </a:r>
            <a:r>
              <a:rPr lang="en-US" dirty="0" err="1"/>
              <a:t>NaCl</a:t>
            </a:r>
            <a:r>
              <a:rPr lang="en-US" dirty="0"/>
              <a:t> structure where anion contact does not limit structure as much</a:t>
            </a:r>
          </a:p>
        </p:txBody>
      </p:sp>
      <p:pic>
        <p:nvPicPr>
          <p:cNvPr id="10" name="Picture 9" descr="nacl-1"/>
          <p:cNvPicPr>
            <a:picLocks noChangeAspect="1" noChangeArrowheads="1"/>
          </p:cNvPicPr>
          <p:nvPr/>
        </p:nvPicPr>
        <p:blipFill>
          <a:blip r:embed="rId2">
            <a:clrChange>
              <a:clrFrom>
                <a:srgbClr val="B2FFAF"/>
              </a:clrFrom>
              <a:clrTo>
                <a:srgbClr val="B2FFAF">
                  <a:alpha val="0"/>
                </a:srgbClr>
              </a:clrTo>
            </a:clrChange>
            <a:lum bright="6000" contrast="6000"/>
          </a:blip>
          <a:srcRect l="3008" t="15953" r="20908" b="51689"/>
          <a:stretch>
            <a:fillRect/>
          </a:stretch>
        </p:blipFill>
        <p:spPr bwMode="auto">
          <a:xfrm>
            <a:off x="4953000" y="1371600"/>
            <a:ext cx="4044045" cy="2259013"/>
          </a:xfrm>
          <a:prstGeom prst="rect">
            <a:avLst/>
          </a:prstGeom>
          <a:noFill/>
          <a:ln w="9525">
            <a:noFill/>
            <a:miter lim="800000"/>
            <a:headEnd/>
            <a:tailEnd/>
          </a:ln>
        </p:spPr>
      </p:pic>
      <p:pic>
        <p:nvPicPr>
          <p:cNvPr id="8" name="Picture 1">
            <a:extLst>
              <a:ext uri="{FF2B5EF4-FFF2-40B4-BE49-F238E27FC236}">
                <a16:creationId xmlns:a16="http://schemas.microsoft.com/office/drawing/2014/main" id="{99AE783E-BC1E-4BE9-84F2-5360FD26BF72}"/>
              </a:ext>
            </a:extLst>
          </p:cNvPr>
          <p:cNvPicPr>
            <a:picLocks noChangeAspect="1" noChangeArrowheads="1"/>
          </p:cNvPicPr>
          <p:nvPr/>
        </p:nvPicPr>
        <p:blipFill>
          <a:blip r:embed="rId3"/>
          <a:srcRect/>
          <a:stretch>
            <a:fillRect/>
          </a:stretch>
        </p:blipFill>
        <p:spPr bwMode="auto">
          <a:xfrm>
            <a:off x="5374822" y="3551578"/>
            <a:ext cx="3352800" cy="3233057"/>
          </a:xfrm>
          <a:prstGeom prst="rect">
            <a:avLst/>
          </a:prstGeom>
          <a:noFill/>
          <a:ln w="9525">
            <a:noFill/>
            <a:miter lim="800000"/>
            <a:headEnd/>
            <a:tailEnd/>
          </a:ln>
          <a:effectLst/>
        </p:spPr>
      </p:pic>
      <p:sp>
        <p:nvSpPr>
          <p:cNvPr id="6" name="TextBox 5"/>
          <p:cNvSpPr txBox="1"/>
          <p:nvPr/>
        </p:nvSpPr>
        <p:spPr>
          <a:xfrm>
            <a:off x="8292300" y="6182380"/>
            <a:ext cx="788999" cy="523220"/>
          </a:xfrm>
          <a:prstGeom prst="rect">
            <a:avLst/>
          </a:prstGeom>
          <a:noFill/>
        </p:spPr>
        <p:txBody>
          <a:bodyPr wrap="none" rtlCol="0">
            <a:spAutoFit/>
          </a:bodyPr>
          <a:lstStyle/>
          <a:p>
            <a:r>
              <a:rPr lang="en-US" sz="2800" dirty="0" err="1"/>
              <a:t>CsCl</a:t>
            </a:r>
            <a:endParaRPr lang="en-US" sz="2800" dirty="0"/>
          </a:p>
        </p:txBody>
      </p:sp>
      <p:pic>
        <p:nvPicPr>
          <p:cNvPr id="623618" name="Picture 2" descr="Image result for CsCl crystal">
            <a:extLst>
              <a:ext uri="{FF2B5EF4-FFF2-40B4-BE49-F238E27FC236}">
                <a16:creationId xmlns:a16="http://schemas.microsoft.com/office/drawing/2014/main" id="{09E32341-F22B-478D-96AD-DA24A8362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873095"/>
            <a:ext cx="1219200" cy="114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4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uiExpan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13444</TotalTime>
  <Words>1675</Words>
  <Application>Microsoft Office PowerPoint</Application>
  <PresentationFormat>On-screen Show (4:3)</PresentationFormat>
  <Paragraphs>160</Paragraphs>
  <Slides>18</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8" baseType="lpstr">
      <vt:lpstr>Arial</vt:lpstr>
      <vt:lpstr>Calibri</vt:lpstr>
      <vt:lpstr>Helvetica</vt:lpstr>
      <vt:lpstr>Lucida Grande</vt:lpstr>
      <vt:lpstr>Palatino</vt:lpstr>
      <vt:lpstr>Verdana</vt:lpstr>
      <vt:lpstr>Wingdings</vt:lpstr>
      <vt:lpstr>Office Theme</vt:lpstr>
      <vt:lpstr>Denklem</vt:lpstr>
      <vt:lpstr>Bitmap Image</vt:lpstr>
      <vt:lpstr>Ionic materials (Transferred Electron)</vt:lpstr>
      <vt:lpstr>Cesium Chloride Structure Cs+Cl-</vt:lpstr>
      <vt:lpstr>Ionic Bonding</vt:lpstr>
      <vt:lpstr>Ionic Bonding</vt:lpstr>
      <vt:lpstr>NaCl (Salt) Structure</vt:lpstr>
      <vt:lpstr>Simple Crystal Structures NaCl</vt:lpstr>
      <vt:lpstr>Why do these two different ionic structures have very different crystal structures? </vt:lpstr>
      <vt:lpstr>Why do these two different ionic structures have very different crystal structures? </vt:lpstr>
      <vt:lpstr>Simple Crystal Structures NaCl</vt:lpstr>
      <vt:lpstr>Can predict number of nearest neighbors in ionic systems</vt:lpstr>
      <vt:lpstr>Can predict number of nearest neighbors in ionic systems</vt:lpstr>
      <vt:lpstr>PowerPoint Presentation</vt:lpstr>
      <vt:lpstr>PowerPoint Presentation</vt:lpstr>
      <vt:lpstr>PowerPoint Presentation</vt:lpstr>
      <vt:lpstr>PowerPoint Presentation</vt:lpstr>
      <vt:lpstr>Group Exercise</vt:lpstr>
      <vt:lpstr>Group Exercise</vt:lpstr>
      <vt:lpstr>Another Reason Simple Cubic Structure is Rare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Solids</dc:title>
  <dc:creator>MBE metal</dc:creator>
  <cp:lastModifiedBy>Mikel Holcomb</cp:lastModifiedBy>
  <cp:revision>316</cp:revision>
  <dcterms:created xsi:type="dcterms:W3CDTF">2010-08-31T11:45:17Z</dcterms:created>
  <dcterms:modified xsi:type="dcterms:W3CDTF">2022-08-29T16:36:02Z</dcterms:modified>
</cp:coreProperties>
</file>